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76" r:id="rId4"/>
    <p:sldId id="277" r:id="rId5"/>
    <p:sldId id="275" r:id="rId6"/>
    <p:sldId id="278" r:id="rId7"/>
    <p:sldId id="279" r:id="rId8"/>
    <p:sldId id="281" r:id="rId9"/>
    <p:sldId id="280" r:id="rId10"/>
    <p:sldId id="272" r:id="rId11"/>
    <p:sldId id="282" r:id="rId12"/>
    <p:sldId id="264" r:id="rId13"/>
  </p:sldIdLst>
  <p:sldSz cx="18288000" cy="10287000"/>
  <p:notesSz cx="6858000" cy="9144000"/>
  <p:embeddedFontLst>
    <p:embeddedFont>
      <p:font typeface="等线" panose="02010600030101010101" pitchFamily="2" charset="-122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0" autoAdjust="0"/>
    <p:restoredTop sz="85749" autoAdjust="0"/>
  </p:normalViewPr>
  <p:slideViewPr>
    <p:cSldViewPr>
      <p:cViewPr>
        <p:scale>
          <a:sx n="33" d="100"/>
          <a:sy n="33" d="100"/>
        </p:scale>
        <p:origin x="1656" y="1036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4368C-A6CD-4B40-AF07-B201089B13FB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7C938-5D62-45AB-A1E9-8F8DF4556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5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This part of the content describes the changes brought by the project and lists the priorities using MoSCoW.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Time pressures leading to failure to meet FSA standards, insufficient resources leading to delays in tasks, need for label redesign, delays in short-term decision-making, distractions from organizational integration, data migration risks, unavailability of printed materials, fines for compliance failures, reduced development efficiency, redesign and reprinting of prototypes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162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This part of the content describes the </a:t>
            </a:r>
            <a:r>
              <a:rPr lang="en-US" altLang="zh-CN" sz="1200" dirty="0"/>
              <a:t>risks</a:t>
            </a:r>
            <a:r>
              <a:rPr lang="en-GB" altLang="zh-CN" sz="1200" dirty="0"/>
              <a:t> brought by the project and lists the priorities using Risk Analysis Matrix. 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Use SWOT to </a:t>
            </a:r>
            <a:r>
              <a:rPr lang="en-GB" altLang="zh-CN" sz="1200" dirty="0" err="1"/>
              <a:t>analyze</a:t>
            </a:r>
            <a:r>
              <a:rPr lang="en-GB" altLang="zh-CN" sz="1200" dirty="0"/>
              <a:t> the organization's situation and conduct background analysis for the following actions as recommended. 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0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Make action recommendations for changes with priorities of "Must" and "Should" (use specific tools for analysis based on the specific change, such as PBS for product-related changes and Stakeholder map for personnel changes). 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0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Provide solutions and analyses for the key risks listed in the risk register.</a:t>
            </a:r>
            <a:endParaRPr lang="zh-CN" altLang="en-US" sz="1200" dirty="0"/>
          </a:p>
          <a:p>
            <a:r>
              <a:rPr lang="en-GB" altLang="zh-CN" dirty="0"/>
              <a:t>Prioritize the completion of core tasks, accelerate value delivery, and regularly explain the market-related benefits of the project to the CEO.</a:t>
            </a:r>
          </a:p>
          <a:p>
            <a:r>
              <a:rPr lang="en-GB" altLang="zh-CN" dirty="0"/>
              <a:t>Through the interpersonal network, Hazel → Peter → Eric continued to win over.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1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1C60-59F8-913A-5693-E5B10A8D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AEDC13-F273-E04A-DA26-2360CF3B0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8C0AA5-3D04-CE42-827A-E798A3A07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Provide solutions and analyses for the key risks listed in the risk register.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b="1" dirty="0"/>
              <a:t>Fail to complete the project on time</a:t>
            </a:r>
            <a:endParaRPr lang="zh-CN" alt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b="1" dirty="0"/>
              <a:t>Insufficient key resources</a:t>
            </a:r>
            <a:r>
              <a:rPr lang="en-US" altLang="zh-CN" sz="1200" b="1" dirty="0"/>
              <a:t>(</a:t>
            </a:r>
            <a:r>
              <a:rPr lang="en-GB" altLang="zh-CN" sz="1200" b="1" dirty="0"/>
              <a:t>translation and printing</a:t>
            </a:r>
            <a:r>
              <a:rPr lang="en-US" altLang="zh-CN" sz="1200" b="1" dirty="0"/>
              <a:t>)</a:t>
            </a:r>
            <a:endParaRPr lang="zh-CN" alt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b="1" dirty="0"/>
              <a:t>Restart label design projects</a:t>
            </a:r>
            <a:endParaRPr lang="zh-CN" alt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b="1" dirty="0"/>
              <a:t>Fines for compliance failures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b="1" dirty="0"/>
              <a:t>Repeated rework has delayed the official production</a:t>
            </a:r>
          </a:p>
          <a:p>
            <a:r>
              <a:rPr lang="en-GB" altLang="zh-CN" dirty="0"/>
              <a:t>Unavailability of printed materials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71C503-ED1F-3944-0F0A-7ACBB7196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7C938-5D62-45AB-A1E9-8F8DF4556C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59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/>
              <a:t>Use a Gantt chart to plan actions for the next six months.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7C938-5D62-45AB-A1E9-8F8DF4556C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414D3-1EC4-0C9B-B6B7-0C4492F5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C156A3-FC50-1F4D-EC6D-AE8624E64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A4B8EE-9F9A-180B-055E-1927DFBF4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B37B98-501E-C14C-32B8-85633696D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7C938-5D62-45AB-A1E9-8F8DF4556C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4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6708426" y="1007040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18900000">
            <a:off x="-6377009" y="1338457"/>
            <a:ext cx="10863149" cy="10863149"/>
          </a:xfrm>
          <a:custGeom>
            <a:avLst/>
            <a:gdLst/>
            <a:ahLst/>
            <a:cxnLst/>
            <a:rect l="l" t="t" r="r" b="b"/>
            <a:pathLst>
              <a:path w="2041549" h="2041549">
                <a:moveTo>
                  <a:pt x="71268" y="0"/>
                </a:moveTo>
                <a:lnTo>
                  <a:pt x="1970282" y="0"/>
                </a:lnTo>
                <a:cubicBezTo>
                  <a:pt x="1989183" y="0"/>
                  <a:pt x="2007310" y="7509"/>
                  <a:pt x="2020675" y="20874"/>
                </a:cubicBezTo>
                <a:cubicBezTo>
                  <a:pt x="2034041" y="34239"/>
                  <a:pt x="2041549" y="52366"/>
                  <a:pt x="2041549" y="71268"/>
                </a:cubicBezTo>
                <a:lnTo>
                  <a:pt x="2041549" y="1970282"/>
                </a:lnTo>
                <a:cubicBezTo>
                  <a:pt x="2041549" y="2009642"/>
                  <a:pt x="2009642" y="2041549"/>
                  <a:pt x="1970282" y="2041549"/>
                </a:cubicBezTo>
                <a:lnTo>
                  <a:pt x="71268" y="2041549"/>
                </a:lnTo>
                <a:cubicBezTo>
                  <a:pt x="31908" y="2041549"/>
                  <a:pt x="0" y="2009642"/>
                  <a:pt x="0" y="1970282"/>
                </a:cubicBezTo>
                <a:lnTo>
                  <a:pt x="0" y="71268"/>
                </a:lnTo>
                <a:cubicBezTo>
                  <a:pt x="0" y="31908"/>
                  <a:pt x="31908" y="0"/>
                  <a:pt x="71268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 rot="18900000">
            <a:off x="-6448685" y="1165415"/>
            <a:ext cx="10863149" cy="110658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8100000">
            <a:off x="5777215" y="8325796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 rot="-2700000">
            <a:off x="7495978" y="7887028"/>
            <a:ext cx="5776308" cy="3366163"/>
            <a:chOff x="0" y="0"/>
            <a:chExt cx="1721191" cy="10030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1191" cy="1003030"/>
            </a:xfrm>
            <a:custGeom>
              <a:avLst/>
              <a:gdLst/>
              <a:ahLst/>
              <a:cxnLst/>
              <a:rect l="l" t="t" r="r" b="b"/>
              <a:pathLst>
                <a:path w="1721191" h="1003030">
                  <a:moveTo>
                    <a:pt x="0" y="0"/>
                  </a:moveTo>
                  <a:lnTo>
                    <a:pt x="1721191" y="0"/>
                  </a:lnTo>
                  <a:lnTo>
                    <a:pt x="1721191" y="1003030"/>
                  </a:lnTo>
                  <a:lnTo>
                    <a:pt x="0" y="1003030"/>
                  </a:lnTo>
                  <a:close/>
                </a:path>
              </a:pathLst>
            </a:custGeom>
            <a:solidFill>
              <a:srgbClr val="0F498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21191" cy="1041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3826817" y="519180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 rot="-8100000">
            <a:off x="6265606" y="-778255"/>
            <a:ext cx="4275519" cy="2511321"/>
            <a:chOff x="0" y="0"/>
            <a:chExt cx="1273995" cy="7483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995" cy="748309"/>
            </a:xfrm>
            <a:custGeom>
              <a:avLst/>
              <a:gdLst/>
              <a:ahLst/>
              <a:cxnLst/>
              <a:rect l="l" t="t" r="r" b="b"/>
              <a:pathLst>
                <a:path w="1273995" h="748309">
                  <a:moveTo>
                    <a:pt x="0" y="0"/>
                  </a:moveTo>
                  <a:lnTo>
                    <a:pt x="1273995" y="0"/>
                  </a:lnTo>
                  <a:lnTo>
                    <a:pt x="1273995" y="748309"/>
                  </a:lnTo>
                  <a:lnTo>
                    <a:pt x="0" y="748309"/>
                  </a:lnTo>
                  <a:close/>
                </a:path>
              </a:pathLst>
            </a:custGeom>
            <a:solidFill>
              <a:srgbClr val="16599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73995" cy="78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2700000">
            <a:off x="9562903" y="-1975037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30"/>
                </a:lnTo>
                <a:lnTo>
                  <a:pt x="0" y="1164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 rot="-2700000">
            <a:off x="9894321" y="-1643619"/>
            <a:ext cx="10863149" cy="10863149"/>
            <a:chOff x="0" y="0"/>
            <a:chExt cx="2041549" cy="20415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24254" y="-2913686"/>
            <a:ext cx="13403282" cy="134032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4834" y="14834"/>
              <a:ext cx="783132" cy="783132"/>
            </a:xfrm>
            <a:custGeom>
              <a:avLst/>
              <a:gdLst/>
              <a:ahLst/>
              <a:cxnLst/>
              <a:rect l="l" t="t" r="r" b="b"/>
              <a:pathLst>
                <a:path w="783132" h="783132">
                  <a:moveTo>
                    <a:pt x="416889" y="10489"/>
                  </a:moveTo>
                  <a:lnTo>
                    <a:pt x="772643" y="366243"/>
                  </a:lnTo>
                  <a:cubicBezTo>
                    <a:pt x="779359" y="372959"/>
                    <a:pt x="783132" y="382068"/>
                    <a:pt x="783132" y="391566"/>
                  </a:cubicBezTo>
                  <a:cubicBezTo>
                    <a:pt x="783132" y="401064"/>
                    <a:pt x="779359" y="410173"/>
                    <a:pt x="772643" y="416889"/>
                  </a:cubicBezTo>
                  <a:lnTo>
                    <a:pt x="416889" y="772643"/>
                  </a:lnTo>
                  <a:cubicBezTo>
                    <a:pt x="410173" y="779359"/>
                    <a:pt x="401064" y="783132"/>
                    <a:pt x="391566" y="783132"/>
                  </a:cubicBezTo>
                  <a:cubicBezTo>
                    <a:pt x="382068" y="783132"/>
                    <a:pt x="372959" y="779359"/>
                    <a:pt x="366243" y="772643"/>
                  </a:cubicBezTo>
                  <a:lnTo>
                    <a:pt x="10489" y="416889"/>
                  </a:lnTo>
                  <a:cubicBezTo>
                    <a:pt x="3773" y="410173"/>
                    <a:pt x="0" y="401064"/>
                    <a:pt x="0" y="391566"/>
                  </a:cubicBezTo>
                  <a:cubicBezTo>
                    <a:pt x="0" y="382068"/>
                    <a:pt x="3773" y="372959"/>
                    <a:pt x="10489" y="366243"/>
                  </a:cubicBezTo>
                  <a:lnTo>
                    <a:pt x="366243" y="10489"/>
                  </a:lnTo>
                  <a:cubicBezTo>
                    <a:pt x="372959" y="3773"/>
                    <a:pt x="382068" y="0"/>
                    <a:pt x="391566" y="0"/>
                  </a:cubicBezTo>
                  <a:cubicBezTo>
                    <a:pt x="401064" y="0"/>
                    <a:pt x="410173" y="3773"/>
                    <a:pt x="416889" y="10489"/>
                  </a:cubicBezTo>
                  <a:close/>
                </a:path>
              </a:pathLst>
            </a:custGeom>
            <a:blipFill>
              <a:blip r:embed="rId5"/>
              <a:stretch>
                <a:fillRect l="-51554" t="-19731" r="-30998" b="-189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Freeform 20"/>
          <p:cNvSpPr/>
          <p:nvPr/>
        </p:nvSpPr>
        <p:spPr>
          <a:xfrm rot="8100000">
            <a:off x="7965362" y="10637768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 rot="-2700000">
            <a:off x="10719628" y="6615897"/>
            <a:ext cx="10211745" cy="2440924"/>
            <a:chOff x="0" y="0"/>
            <a:chExt cx="3042837" cy="727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42837" cy="727333"/>
            </a:xfrm>
            <a:custGeom>
              <a:avLst/>
              <a:gdLst/>
              <a:ahLst/>
              <a:cxnLst/>
              <a:rect l="l" t="t" r="r" b="b"/>
              <a:pathLst>
                <a:path w="3042837" h="727333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042837" cy="76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8100000">
            <a:off x="13721104" y="8138017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25"/>
          <p:cNvGrpSpPr/>
          <p:nvPr/>
        </p:nvGrpSpPr>
        <p:grpSpPr>
          <a:xfrm rot="-2700000">
            <a:off x="14773604" y="8138004"/>
            <a:ext cx="5641848" cy="2550578"/>
            <a:chOff x="0" y="0"/>
            <a:chExt cx="1681125" cy="7600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681125" cy="798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43759" y="6546185"/>
            <a:ext cx="1032340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+mj-lt"/>
                <a:ea typeface="Helios"/>
                <a:cs typeface="Helios"/>
                <a:sym typeface="Helios"/>
              </a:rPr>
              <a:t>Module code &amp; title: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D5F6639-0C3A-6580-EF18-62EF537BBD09}"/>
              </a:ext>
            </a:extLst>
          </p:cNvPr>
          <p:cNvGrpSpPr/>
          <p:nvPr/>
        </p:nvGrpSpPr>
        <p:grpSpPr>
          <a:xfrm>
            <a:off x="613549" y="2269239"/>
            <a:ext cx="9592836" cy="6309097"/>
            <a:chOff x="884191" y="1320633"/>
            <a:chExt cx="9592836" cy="630909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57C31DC-FA36-C244-534B-82956CBDA853}"/>
                </a:ext>
              </a:extLst>
            </p:cNvPr>
            <p:cNvGrpSpPr/>
            <p:nvPr/>
          </p:nvGrpSpPr>
          <p:grpSpPr>
            <a:xfrm>
              <a:off x="884191" y="1320633"/>
              <a:ext cx="9037200" cy="5034943"/>
              <a:chOff x="884191" y="1320633"/>
              <a:chExt cx="9037200" cy="5034943"/>
            </a:xfrm>
          </p:grpSpPr>
          <p:grpSp>
            <p:nvGrpSpPr>
              <p:cNvPr id="28" name="Group 28"/>
              <p:cNvGrpSpPr/>
              <p:nvPr/>
            </p:nvGrpSpPr>
            <p:grpSpPr>
              <a:xfrm rot="-10800000">
                <a:off x="914401" y="5434914"/>
                <a:ext cx="958138" cy="369849"/>
                <a:chOff x="-7118" y="-38100"/>
                <a:chExt cx="285501" cy="110206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-7118" y="40469"/>
                  <a:ext cx="278383" cy="31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83" h="31637">
                      <a:moveTo>
                        <a:pt x="15818" y="0"/>
                      </a:moveTo>
                      <a:lnTo>
                        <a:pt x="262564" y="0"/>
                      </a:lnTo>
                      <a:cubicBezTo>
                        <a:pt x="266759" y="0"/>
                        <a:pt x="270783" y="1667"/>
                        <a:pt x="273749" y="4633"/>
                      </a:cubicBezTo>
                      <a:cubicBezTo>
                        <a:pt x="276716" y="7600"/>
                        <a:pt x="278383" y="11623"/>
                        <a:pt x="278383" y="15818"/>
                      </a:cubicBezTo>
                      <a:lnTo>
                        <a:pt x="278383" y="15818"/>
                      </a:lnTo>
                      <a:cubicBezTo>
                        <a:pt x="278383" y="24555"/>
                        <a:pt x="271300" y="31637"/>
                        <a:pt x="262564" y="31637"/>
                      </a:cubicBezTo>
                      <a:lnTo>
                        <a:pt x="15818" y="31637"/>
                      </a:lnTo>
                      <a:cubicBezTo>
                        <a:pt x="11623" y="31637"/>
                        <a:pt x="7600" y="29970"/>
                        <a:pt x="4633" y="27004"/>
                      </a:cubicBezTo>
                      <a:cubicBezTo>
                        <a:pt x="1667" y="24037"/>
                        <a:pt x="0" y="20014"/>
                        <a:pt x="0" y="15818"/>
                      </a:cubicBezTo>
                      <a:lnTo>
                        <a:pt x="0" y="15818"/>
                      </a:lnTo>
                      <a:cubicBezTo>
                        <a:pt x="0" y="11623"/>
                        <a:pt x="1667" y="7600"/>
                        <a:pt x="4633" y="4633"/>
                      </a:cubicBezTo>
                      <a:cubicBezTo>
                        <a:pt x="7600" y="1667"/>
                        <a:pt x="11623" y="0"/>
                        <a:pt x="15818" y="0"/>
                      </a:cubicBezTo>
                      <a:close/>
                    </a:path>
                  </a:pathLst>
                </a:custGeom>
                <a:solidFill>
                  <a:srgbClr val="2978C8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-38100"/>
                  <a:ext cx="278383" cy="6973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31" name="Group 31"/>
              <p:cNvGrpSpPr/>
              <p:nvPr/>
            </p:nvGrpSpPr>
            <p:grpSpPr>
              <a:xfrm rot="-10800000">
                <a:off x="1943901" y="5434914"/>
                <a:ext cx="336777" cy="369849"/>
                <a:chOff x="-7118" y="-38100"/>
                <a:chExt cx="100351" cy="110206"/>
              </a:xfrm>
            </p:grpSpPr>
            <p:sp>
              <p:nvSpPr>
                <p:cNvPr id="32" name="Freeform 32"/>
                <p:cNvSpPr/>
                <p:nvPr/>
              </p:nvSpPr>
              <p:spPr>
                <a:xfrm>
                  <a:off x="-7118" y="40469"/>
                  <a:ext cx="93233" cy="31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33" h="31637">
                      <a:moveTo>
                        <a:pt x="15818" y="0"/>
                      </a:moveTo>
                      <a:lnTo>
                        <a:pt x="77415" y="0"/>
                      </a:lnTo>
                      <a:cubicBezTo>
                        <a:pt x="86151" y="0"/>
                        <a:pt x="93233" y="7082"/>
                        <a:pt x="93233" y="15818"/>
                      </a:cubicBezTo>
                      <a:lnTo>
                        <a:pt x="93233" y="15818"/>
                      </a:lnTo>
                      <a:cubicBezTo>
                        <a:pt x="93233" y="20014"/>
                        <a:pt x="91566" y="24037"/>
                        <a:pt x="88600" y="27004"/>
                      </a:cubicBezTo>
                      <a:cubicBezTo>
                        <a:pt x="85633" y="29970"/>
                        <a:pt x="81610" y="31637"/>
                        <a:pt x="77415" y="31637"/>
                      </a:cubicBezTo>
                      <a:lnTo>
                        <a:pt x="15818" y="31637"/>
                      </a:lnTo>
                      <a:cubicBezTo>
                        <a:pt x="11623" y="31637"/>
                        <a:pt x="7600" y="29970"/>
                        <a:pt x="4633" y="27004"/>
                      </a:cubicBezTo>
                      <a:cubicBezTo>
                        <a:pt x="1667" y="24037"/>
                        <a:pt x="0" y="20014"/>
                        <a:pt x="0" y="15818"/>
                      </a:cubicBezTo>
                      <a:lnTo>
                        <a:pt x="0" y="15818"/>
                      </a:lnTo>
                      <a:cubicBezTo>
                        <a:pt x="0" y="11623"/>
                        <a:pt x="1667" y="7600"/>
                        <a:pt x="4633" y="4633"/>
                      </a:cubicBezTo>
                      <a:cubicBezTo>
                        <a:pt x="7600" y="1667"/>
                        <a:pt x="11623" y="0"/>
                        <a:pt x="15818" y="0"/>
                      </a:cubicBezTo>
                      <a:close/>
                    </a:path>
                  </a:pathLst>
                </a:custGeom>
                <a:solidFill>
                  <a:srgbClr val="292A2B"/>
                </a:solidFill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" name="TextBox 33"/>
                <p:cNvSpPr txBox="1"/>
                <p:nvPr/>
              </p:nvSpPr>
              <p:spPr>
                <a:xfrm>
                  <a:off x="0" y="-38100"/>
                  <a:ext cx="93233" cy="6973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34" name="TextBox 34"/>
              <p:cNvSpPr txBox="1"/>
              <p:nvPr/>
            </p:nvSpPr>
            <p:spPr>
              <a:xfrm>
                <a:off x="884191" y="1320633"/>
                <a:ext cx="7463851" cy="27042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6930"/>
                  </a:lnSpc>
                </a:pPr>
                <a:r>
                  <a:rPr lang="en-US" sz="8000" b="1" dirty="0">
                    <a:solidFill>
                      <a:srgbClr val="16599D"/>
                    </a:solidFill>
                    <a:latin typeface="+mj-lt"/>
                    <a:ea typeface="Helios Bold"/>
                    <a:cs typeface="Helios Bold"/>
                    <a:sym typeface="Helios Bold"/>
                  </a:rPr>
                  <a:t>READYFOODS INTERNATIONAL PLC</a:t>
                </a:r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884191" y="4071870"/>
                <a:ext cx="9037200" cy="12567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899"/>
                  </a:lnSpc>
                </a:pPr>
                <a:r>
                  <a:rPr lang="en-US" sz="4400" b="1" dirty="0">
                    <a:solidFill>
                      <a:srgbClr val="292A2B"/>
                    </a:solidFill>
                    <a:latin typeface="+mj-lt"/>
                    <a:ea typeface="Helios"/>
                    <a:cs typeface="Helios"/>
                    <a:sym typeface="Helios"/>
                  </a:rPr>
                  <a:t>Ready Foods Re-labelling P</a:t>
                </a:r>
                <a:r>
                  <a:rPr lang="en-US" altLang="zh-CN" sz="4400" b="1" dirty="0">
                    <a:solidFill>
                      <a:srgbClr val="292A2B"/>
                    </a:solidFill>
                    <a:latin typeface="+mj-lt"/>
                    <a:ea typeface="Helios"/>
                    <a:cs typeface="Helios"/>
                    <a:sym typeface="Helios"/>
                  </a:rPr>
                  <a:t>rogramme</a:t>
                </a:r>
              </a:p>
              <a:p>
                <a:pPr algn="l">
                  <a:lnSpc>
                    <a:spcPts val="4899"/>
                  </a:lnSpc>
                </a:pPr>
                <a:r>
                  <a:rPr lang="en-US" sz="4400" b="1" dirty="0">
                    <a:solidFill>
                      <a:srgbClr val="292A2B"/>
                    </a:solidFill>
                    <a:latin typeface="+mj-lt"/>
                    <a:ea typeface="Helios"/>
                    <a:cs typeface="Helios"/>
                    <a:sym typeface="Helios"/>
                  </a:rPr>
                  <a:t>A</a:t>
                </a:r>
                <a:r>
                  <a:rPr lang="en-US" altLang="zh-CN" sz="4400" b="1" dirty="0">
                    <a:solidFill>
                      <a:srgbClr val="292A2B"/>
                    </a:solidFill>
                    <a:latin typeface="+mj-lt"/>
                    <a:ea typeface="Helios"/>
                    <a:cs typeface="Helios"/>
                    <a:sym typeface="Helios"/>
                  </a:rPr>
                  <a:t>nalysis and Recommendation</a:t>
                </a:r>
                <a:endParaRPr lang="en-US" sz="4400" b="1" dirty="0">
                  <a:solidFill>
                    <a:srgbClr val="292A2B"/>
                  </a:solidFill>
                  <a:latin typeface="+mj-lt"/>
                  <a:ea typeface="Helios"/>
                  <a:cs typeface="Helios"/>
                  <a:sym typeface="Helios"/>
                </a:endParaRP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914400" y="5934307"/>
                <a:ext cx="8115300" cy="4212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500"/>
                  </a:lnSpc>
                  <a:spcBef>
                    <a:spcPct val="0"/>
                  </a:spcBef>
                </a:pPr>
                <a:r>
                  <a:rPr lang="en-US" sz="2500" b="1" dirty="0">
                    <a:solidFill>
                      <a:srgbClr val="000000"/>
                    </a:solidFill>
                    <a:latin typeface="+mj-lt"/>
                    <a:ea typeface="Helios Bold"/>
                    <a:cs typeface="Helios Bold"/>
                    <a:sym typeface="Helios Bold"/>
                  </a:rPr>
                  <a:t>WM9J4-15 PROGRAMME AND PROJECT STRATEGY</a:t>
                </a: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917869" y="6552512"/>
              <a:ext cx="9559158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+mj-lt"/>
                  <a:sym typeface="Helios"/>
                </a:rPr>
                <a:t>G</a:t>
              </a:r>
              <a:r>
                <a:rPr lang="en-US" altLang="zh-CN" sz="2800" b="1" dirty="0">
                  <a:solidFill>
                    <a:srgbClr val="000000"/>
                  </a:solidFill>
                  <a:latin typeface="+mj-lt"/>
                  <a:sym typeface="Helios"/>
                </a:rPr>
                <a:t>roup</a:t>
              </a:r>
              <a:r>
                <a:rPr lang="en-US" sz="2800" b="1" dirty="0">
                  <a:solidFill>
                    <a:srgbClr val="000000"/>
                  </a:solidFill>
                  <a:latin typeface="+mj-lt"/>
                  <a:sym typeface="Helios"/>
                </a:rPr>
                <a:t>5 T</a:t>
              </a:r>
              <a:r>
                <a:rPr lang="en-US" altLang="zh-CN" sz="2800" b="1" dirty="0">
                  <a:solidFill>
                    <a:srgbClr val="000000"/>
                  </a:solidFill>
                  <a:latin typeface="+mj-lt"/>
                  <a:sym typeface="Helios"/>
                </a:rPr>
                <a:t>eam3</a:t>
              </a:r>
              <a:r>
                <a:rPr lang="en-US" sz="2800" b="1" dirty="0">
                  <a:solidFill>
                    <a:srgbClr val="000000"/>
                  </a:solidFill>
                  <a:latin typeface="+mj-lt"/>
                  <a:sym typeface="Helios"/>
                </a:rPr>
                <a:t>  </a:t>
              </a:r>
            </a:p>
            <a:p>
              <a:pPr algn="l">
                <a:lnSpc>
                  <a:spcPts val="2800"/>
                </a:lnSpc>
              </a:pPr>
              <a:r>
                <a:rPr lang="en-US" sz="2400" spc="400" dirty="0">
                  <a:solidFill>
                    <a:srgbClr val="000000"/>
                  </a:solidFill>
                  <a:latin typeface="+mj-lt"/>
                  <a:ea typeface="Helios"/>
                  <a:cs typeface="Helios"/>
                  <a:sym typeface="Helios"/>
                </a:rPr>
                <a:t>MINGWEI, JASMINE, RUUSA, JESSIE, JOSHIKA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endParaRPr lang="en-US" sz="2400" spc="400" dirty="0">
                <a:solidFill>
                  <a:srgbClr val="000000"/>
                </a:solidFill>
                <a:latin typeface="+mj-lt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4317047" y="-3837181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 rot="18900000">
            <a:off x="-3985629" y="-3505764"/>
            <a:ext cx="10863149" cy="10863149"/>
          </a:xfrm>
          <a:custGeom>
            <a:avLst/>
            <a:gdLst/>
            <a:ahLst/>
            <a:cxnLst/>
            <a:rect l="l" t="t" r="r" b="b"/>
            <a:pathLst>
              <a:path w="2041549" h="2041549">
                <a:moveTo>
                  <a:pt x="71268" y="0"/>
                </a:moveTo>
                <a:lnTo>
                  <a:pt x="1970282" y="0"/>
                </a:lnTo>
                <a:cubicBezTo>
                  <a:pt x="1989183" y="0"/>
                  <a:pt x="2007310" y="7509"/>
                  <a:pt x="2020675" y="20874"/>
                </a:cubicBezTo>
                <a:cubicBezTo>
                  <a:pt x="2034041" y="34239"/>
                  <a:pt x="2041549" y="52366"/>
                  <a:pt x="2041549" y="71268"/>
                </a:cubicBezTo>
                <a:lnTo>
                  <a:pt x="2041549" y="1970282"/>
                </a:lnTo>
                <a:cubicBezTo>
                  <a:pt x="2041549" y="2009642"/>
                  <a:pt x="2009642" y="2041549"/>
                  <a:pt x="1970282" y="2041549"/>
                </a:cubicBezTo>
                <a:lnTo>
                  <a:pt x="71268" y="2041549"/>
                </a:lnTo>
                <a:cubicBezTo>
                  <a:pt x="31908" y="2041549"/>
                  <a:pt x="0" y="2009642"/>
                  <a:pt x="0" y="1970282"/>
                </a:cubicBezTo>
                <a:lnTo>
                  <a:pt x="0" y="71268"/>
                </a:lnTo>
                <a:cubicBezTo>
                  <a:pt x="0" y="31908"/>
                  <a:pt x="31908" y="0"/>
                  <a:pt x="71268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 rot="18900000">
            <a:off x="-4057305" y="-3678806"/>
            <a:ext cx="10863149" cy="110658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2700000">
            <a:off x="7824289" y="1126950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>
            <a:grpSpLocks/>
          </p:cNvGrpSpPr>
          <p:nvPr/>
        </p:nvGrpSpPr>
        <p:grpSpPr>
          <a:xfrm rot="-8100000">
            <a:off x="9337526" y="-553860"/>
            <a:ext cx="5359870" cy="2511321"/>
            <a:chOff x="0" y="0"/>
            <a:chExt cx="1597103" cy="748309"/>
          </a:xfrm>
        </p:grpSpPr>
        <p:sp>
          <p:nvSpPr>
            <p:cNvPr id="8" name="Freeform 8"/>
            <p:cNvSpPr>
              <a:spLocks/>
            </p:cNvSpPr>
            <p:nvPr/>
          </p:nvSpPr>
          <p:spPr>
            <a:xfrm>
              <a:off x="0" y="0"/>
              <a:ext cx="1597103" cy="748309"/>
            </a:xfrm>
            <a:custGeom>
              <a:avLst/>
              <a:gdLst/>
              <a:ahLst/>
              <a:cxnLst/>
              <a:rect l="l" t="t" r="r" b="b"/>
              <a:pathLst>
                <a:path w="1597103" h="748309">
                  <a:moveTo>
                    <a:pt x="0" y="0"/>
                  </a:moveTo>
                  <a:lnTo>
                    <a:pt x="1597103" y="0"/>
                  </a:lnTo>
                  <a:lnTo>
                    <a:pt x="1597103" y="748309"/>
                  </a:lnTo>
                  <a:lnTo>
                    <a:pt x="0" y="748309"/>
                  </a:lnTo>
                  <a:close/>
                </a:path>
              </a:pathLst>
            </a:custGeom>
            <a:solidFill>
              <a:srgbClr val="0F4984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0" y="-38100"/>
              <a:ext cx="1597103" cy="78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10750780" y="810181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-2700000">
            <a:off x="9790314" y="2257197"/>
            <a:ext cx="10898709" cy="10898709"/>
          </a:xfrm>
          <a:custGeom>
            <a:avLst/>
            <a:gdLst/>
            <a:ahLst/>
            <a:cxnLst/>
            <a:rect l="l" t="t" r="r" b="b"/>
            <a:pathLst>
              <a:path w="10898709" h="10898709">
                <a:moveTo>
                  <a:pt x="0" y="0"/>
                </a:moveTo>
                <a:lnTo>
                  <a:pt x="10898710" y="0"/>
                </a:lnTo>
                <a:lnTo>
                  <a:pt x="10898710" y="10898709"/>
                </a:lnTo>
                <a:lnTo>
                  <a:pt x="0" y="1089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2" name="Group 12"/>
          <p:cNvGrpSpPr>
            <a:grpSpLocks noGrp="1" noUngrp="1" noRot="1" noMove="1" noResize="1"/>
          </p:cNvGrpSpPr>
          <p:nvPr/>
        </p:nvGrpSpPr>
        <p:grpSpPr>
          <a:xfrm rot="-2700000">
            <a:off x="10100574" y="2567456"/>
            <a:ext cx="10169646" cy="10169646"/>
            <a:chOff x="0" y="0"/>
            <a:chExt cx="2041549" cy="2041549"/>
          </a:xfrm>
        </p:grpSpPr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6128" y="0"/>
                  </a:moveTo>
                  <a:lnTo>
                    <a:pt x="1965422" y="0"/>
                  </a:lnTo>
                  <a:cubicBezTo>
                    <a:pt x="1985612" y="0"/>
                    <a:pt x="2004975" y="8021"/>
                    <a:pt x="2019252" y="22297"/>
                  </a:cubicBezTo>
                  <a:cubicBezTo>
                    <a:pt x="2033529" y="36574"/>
                    <a:pt x="2041549" y="55937"/>
                    <a:pt x="2041549" y="76128"/>
                  </a:cubicBezTo>
                  <a:lnTo>
                    <a:pt x="2041549" y="1965422"/>
                  </a:lnTo>
                  <a:cubicBezTo>
                    <a:pt x="2041549" y="1985612"/>
                    <a:pt x="2033529" y="2004975"/>
                    <a:pt x="2019252" y="2019252"/>
                  </a:cubicBezTo>
                  <a:cubicBezTo>
                    <a:pt x="2004975" y="2033529"/>
                    <a:pt x="1985612" y="2041549"/>
                    <a:pt x="1965422" y="2041549"/>
                  </a:cubicBezTo>
                  <a:lnTo>
                    <a:pt x="76128" y="2041549"/>
                  </a:lnTo>
                  <a:cubicBezTo>
                    <a:pt x="55937" y="2041549"/>
                    <a:pt x="36574" y="2033529"/>
                    <a:pt x="22297" y="2019252"/>
                  </a:cubicBezTo>
                  <a:cubicBezTo>
                    <a:pt x="8021" y="2004975"/>
                    <a:pt x="0" y="1985612"/>
                    <a:pt x="0" y="1965422"/>
                  </a:cubicBezTo>
                  <a:lnTo>
                    <a:pt x="0" y="76128"/>
                  </a:lnTo>
                  <a:cubicBezTo>
                    <a:pt x="0" y="55937"/>
                    <a:pt x="8021" y="36574"/>
                    <a:pt x="22297" y="22297"/>
                  </a:cubicBezTo>
                  <a:cubicBezTo>
                    <a:pt x="36574" y="8021"/>
                    <a:pt x="55937" y="0"/>
                    <a:pt x="76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1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>
            <a:grpSpLocks noGrp="1" noUngrp="1" noRot="1" noMove="1" noResize="1"/>
          </p:cNvGrpSpPr>
          <p:nvPr/>
        </p:nvGrpSpPr>
        <p:grpSpPr>
          <a:xfrm>
            <a:off x="8911588" y="1378470"/>
            <a:ext cx="12547618" cy="12547618"/>
            <a:chOff x="0" y="0"/>
            <a:chExt cx="812800" cy="812800"/>
          </a:xfrm>
        </p:grpSpPr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111" y="12111"/>
              <a:ext cx="788579" cy="788579"/>
            </a:xfrm>
            <a:custGeom>
              <a:avLst/>
              <a:gdLst/>
              <a:ahLst/>
              <a:cxnLst/>
              <a:rect l="l" t="t" r="r" b="b"/>
              <a:pathLst>
                <a:path w="788579" h="788579">
                  <a:moveTo>
                    <a:pt x="421339" y="14939"/>
                  </a:moveTo>
                  <a:lnTo>
                    <a:pt x="773639" y="367239"/>
                  </a:lnTo>
                  <a:cubicBezTo>
                    <a:pt x="788578" y="382178"/>
                    <a:pt x="788578" y="406400"/>
                    <a:pt x="773639" y="421339"/>
                  </a:cubicBezTo>
                  <a:lnTo>
                    <a:pt x="421339" y="773639"/>
                  </a:lnTo>
                  <a:cubicBezTo>
                    <a:pt x="406400" y="788578"/>
                    <a:pt x="382178" y="788578"/>
                    <a:pt x="367239" y="773639"/>
                  </a:cubicBezTo>
                  <a:lnTo>
                    <a:pt x="14939" y="421339"/>
                  </a:lnTo>
                  <a:cubicBezTo>
                    <a:pt x="0" y="406400"/>
                    <a:pt x="0" y="382178"/>
                    <a:pt x="14939" y="367239"/>
                  </a:cubicBezTo>
                  <a:lnTo>
                    <a:pt x="367239" y="14939"/>
                  </a:lnTo>
                  <a:cubicBezTo>
                    <a:pt x="382178" y="0"/>
                    <a:pt x="406400" y="0"/>
                    <a:pt x="421339" y="14939"/>
                  </a:cubicBezTo>
                  <a:close/>
                </a:path>
              </a:pathLst>
            </a:custGeom>
            <a:blipFill>
              <a:blip r:embed="rId4"/>
              <a:stretch>
                <a:fillRect l="-37800" t="-15620" r="-3541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>
          <a:xfrm rot="-8100000">
            <a:off x="11491881" y="993471"/>
            <a:ext cx="10132302" cy="2304198"/>
            <a:chOff x="0" y="0"/>
            <a:chExt cx="3019165" cy="686592"/>
          </a:xfrm>
        </p:grpSpPr>
        <p:sp>
          <p:nvSpPr>
            <p:cNvPr id="18" name="Freeform 18"/>
            <p:cNvSpPr>
              <a:spLocks/>
            </p:cNvSpPr>
            <p:nvPr/>
          </p:nvSpPr>
          <p:spPr>
            <a:xfrm>
              <a:off x="0" y="0"/>
              <a:ext cx="3019165" cy="686592"/>
            </a:xfrm>
            <a:custGeom>
              <a:avLst/>
              <a:gdLst/>
              <a:ahLst/>
              <a:cxnLst/>
              <a:rect l="l" t="t" r="r" b="b"/>
              <a:pathLst>
                <a:path w="3019165" h="686592">
                  <a:moveTo>
                    <a:pt x="0" y="0"/>
                  </a:moveTo>
                  <a:lnTo>
                    <a:pt x="3019165" y="0"/>
                  </a:lnTo>
                  <a:lnTo>
                    <a:pt x="3019165" y="686592"/>
                  </a:lnTo>
                  <a:lnTo>
                    <a:pt x="0" y="686592"/>
                  </a:lnTo>
                  <a:close/>
                </a:path>
              </a:pathLst>
            </a:custGeom>
            <a:solidFill>
              <a:srgbClr val="16599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>
              <a:spLocks/>
            </p:cNvSpPr>
            <p:nvPr/>
          </p:nvSpPr>
          <p:spPr>
            <a:xfrm>
              <a:off x="0" y="-38100"/>
              <a:ext cx="3019165" cy="72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2700000">
            <a:off x="14379582" y="1280279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>
            <a:grpSpLocks/>
          </p:cNvGrpSpPr>
          <p:nvPr/>
        </p:nvGrpSpPr>
        <p:grpSpPr>
          <a:xfrm rot="-8100000">
            <a:off x="15872232" y="-350832"/>
            <a:ext cx="5000402" cy="2304198"/>
            <a:chOff x="0" y="0"/>
            <a:chExt cx="1489991" cy="686592"/>
          </a:xfrm>
        </p:grpSpPr>
        <p:sp>
          <p:nvSpPr>
            <p:cNvPr id="22" name="Freeform 22"/>
            <p:cNvSpPr>
              <a:spLocks/>
            </p:cNvSpPr>
            <p:nvPr/>
          </p:nvSpPr>
          <p:spPr>
            <a:xfrm>
              <a:off x="0" y="0"/>
              <a:ext cx="1489991" cy="686592"/>
            </a:xfrm>
            <a:custGeom>
              <a:avLst/>
              <a:gdLst/>
              <a:ahLst/>
              <a:cxnLst/>
              <a:rect l="l" t="t" r="r" b="b"/>
              <a:pathLst>
                <a:path w="1489991" h="686592">
                  <a:moveTo>
                    <a:pt x="0" y="0"/>
                  </a:moveTo>
                  <a:lnTo>
                    <a:pt x="1489991" y="0"/>
                  </a:lnTo>
                  <a:lnTo>
                    <a:pt x="1489991" y="686592"/>
                  </a:lnTo>
                  <a:lnTo>
                    <a:pt x="0" y="686592"/>
                  </a:lnTo>
                  <a:close/>
                </a:path>
              </a:pathLst>
            </a:custGeom>
            <a:solidFill>
              <a:srgbClr val="2978C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>
              <a:spLocks/>
            </p:cNvSpPr>
            <p:nvPr/>
          </p:nvSpPr>
          <p:spPr>
            <a:xfrm>
              <a:off x="0" y="-38100"/>
              <a:ext cx="1489991" cy="72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93289" y="715669"/>
            <a:ext cx="5177866" cy="79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 dirty="0">
                <a:solidFill>
                  <a:srgbClr val="16599D"/>
                </a:solidFill>
                <a:latin typeface="+mj-lt"/>
                <a:ea typeface="Helios Bold"/>
                <a:cs typeface="Helios Bold"/>
                <a:sym typeface="Helios Bold"/>
              </a:rPr>
              <a:t>5. CONCLUSION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962650" y="3811184"/>
            <a:ext cx="3550140" cy="1845171"/>
            <a:chOff x="0" y="0"/>
            <a:chExt cx="935016" cy="4859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35016" cy="485971"/>
            </a:xfrm>
            <a:custGeom>
              <a:avLst/>
              <a:gdLst/>
              <a:ahLst/>
              <a:cxnLst/>
              <a:rect l="l" t="t" r="r" b="b"/>
              <a:pathLst>
                <a:path w="935016" h="485971">
                  <a:moveTo>
                    <a:pt x="0" y="0"/>
                  </a:moveTo>
                  <a:lnTo>
                    <a:pt x="935016" y="0"/>
                  </a:lnTo>
                  <a:lnTo>
                    <a:pt x="935016" y="485971"/>
                  </a:lnTo>
                  <a:lnTo>
                    <a:pt x="0" y="485971"/>
                  </a:lnTo>
                  <a:close/>
                </a:path>
              </a:pathLst>
            </a:custGeom>
            <a:solidFill>
              <a:srgbClr val="F7FB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35016" cy="5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84124" y="4072715"/>
            <a:ext cx="8350449" cy="4480718"/>
          </a:xfrm>
          <a:custGeom>
            <a:avLst/>
            <a:gdLst/>
            <a:ahLst/>
            <a:cxnLst/>
            <a:rect l="l" t="t" r="r" b="b"/>
            <a:pathLst>
              <a:path w="2193353" h="567746">
                <a:moveTo>
                  <a:pt x="46482" y="0"/>
                </a:moveTo>
                <a:lnTo>
                  <a:pt x="2146871" y="0"/>
                </a:lnTo>
                <a:cubicBezTo>
                  <a:pt x="2172543" y="0"/>
                  <a:pt x="2193353" y="20811"/>
                  <a:pt x="2193353" y="46482"/>
                </a:cubicBezTo>
                <a:lnTo>
                  <a:pt x="2193353" y="521264"/>
                </a:lnTo>
                <a:cubicBezTo>
                  <a:pt x="2193353" y="533592"/>
                  <a:pt x="2188456" y="545414"/>
                  <a:pt x="2179739" y="554132"/>
                </a:cubicBezTo>
                <a:cubicBezTo>
                  <a:pt x="2171022" y="562849"/>
                  <a:pt x="2159199" y="567746"/>
                  <a:pt x="2146871" y="567746"/>
                </a:cubicBezTo>
                <a:lnTo>
                  <a:pt x="46482" y="567746"/>
                </a:lnTo>
                <a:cubicBezTo>
                  <a:pt x="34154" y="567746"/>
                  <a:pt x="22331" y="562849"/>
                  <a:pt x="13614" y="554132"/>
                </a:cubicBezTo>
                <a:cubicBezTo>
                  <a:pt x="4897" y="545414"/>
                  <a:pt x="0" y="533592"/>
                  <a:pt x="0" y="521264"/>
                </a:cubicBezTo>
                <a:lnTo>
                  <a:pt x="0" y="46482"/>
                </a:lnTo>
                <a:cubicBezTo>
                  <a:pt x="0" y="34154"/>
                  <a:pt x="4897" y="22331"/>
                  <a:pt x="13614" y="13614"/>
                </a:cubicBezTo>
                <a:cubicBezTo>
                  <a:pt x="22331" y="4897"/>
                  <a:pt x="34154" y="0"/>
                  <a:pt x="46482" y="0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 w="19050" cap="rnd">
            <a:solidFill>
              <a:srgbClr val="292A2B">
                <a:alpha val="37000"/>
              </a:srgbClr>
            </a:solidFill>
            <a:prstDash val="solid"/>
            <a:rou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TextBox 28"/>
          <p:cNvSpPr txBox="1"/>
          <p:nvPr/>
        </p:nvSpPr>
        <p:spPr>
          <a:xfrm>
            <a:off x="1028700" y="2409047"/>
            <a:ext cx="8327888" cy="267224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880231" y="2333209"/>
            <a:ext cx="10873161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GB" sz="2999" b="1" dirty="0">
                <a:solidFill>
                  <a:schemeClr val="accent1"/>
                </a:solidFill>
                <a:latin typeface="+mj-lt"/>
                <a:ea typeface="Helios Bold"/>
                <a:cs typeface="Helios Bold"/>
                <a:sym typeface="Helios Bold"/>
              </a:rPr>
              <a:t>WE BELIEVE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GB" sz="2999" b="1" dirty="0">
                <a:solidFill>
                  <a:schemeClr val="accent1"/>
                </a:solidFill>
                <a:latin typeface="+mj-lt"/>
                <a:ea typeface="Helios Bold"/>
                <a:cs typeface="Helios Bold"/>
                <a:sym typeface="Helios Bold"/>
              </a:rPr>
              <a:t>Despite changes such as regulatory changes, timeline and budget cuts, management and organization structure change … Happened</a:t>
            </a:r>
            <a:endParaRPr lang="en-US" sz="2999" b="1" dirty="0">
              <a:solidFill>
                <a:schemeClr val="accent1"/>
              </a:solidFill>
              <a:latin typeface="+mj-lt"/>
              <a:ea typeface="Helios Bold"/>
              <a:cs typeface="Helios Bold"/>
              <a:sym typeface="Helios Bold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6C4E1D-CCA8-A740-3EEA-246BD7090A05}"/>
              </a:ext>
            </a:extLst>
          </p:cNvPr>
          <p:cNvSpPr txBox="1"/>
          <p:nvPr/>
        </p:nvSpPr>
        <p:spPr>
          <a:xfrm>
            <a:off x="1146086" y="4404908"/>
            <a:ext cx="77889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dirty="0"/>
              <a:t>The Re-labelling Programme can still achieve the objective of “All labelling used on R.I’s products correctly reflect the ingredients used in their production</a:t>
            </a:r>
            <a:r>
              <a:rPr lang="en-US" altLang="zh-CN" sz="3200" dirty="0"/>
              <a:t>”</a:t>
            </a:r>
            <a:r>
              <a:rPr lang="zh-CN" altLang="en-US" sz="3200" dirty="0"/>
              <a:t> </a:t>
            </a:r>
            <a:r>
              <a:rPr lang="en-GB" altLang="zh-CN" sz="3200" dirty="0"/>
              <a:t>by identifying changes and risks, priority analysis, organizational context analysis, designing change actions and risk monitoring based on the company's situation.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9B682-7F08-FDEF-F6DC-30457781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67E6B62-9ED4-CAFD-BF22-F27336FE2035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Reference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C012AD5-9C9C-81A0-A1B3-013D426CE2DD}"/>
              </a:ext>
            </a:extLst>
          </p:cNvPr>
          <p:cNvGrpSpPr/>
          <p:nvPr/>
        </p:nvGrpSpPr>
        <p:grpSpPr>
          <a:xfrm>
            <a:off x="660400" y="2528495"/>
            <a:ext cx="13792200" cy="5230010"/>
            <a:chOff x="609600" y="1866900"/>
            <a:chExt cx="13792200" cy="5230010"/>
          </a:xfrm>
        </p:grpSpPr>
        <p:cxnSp>
          <p:nvCxnSpPr>
            <p:cNvPr id="4" name="îṥľiḋê">
              <a:extLst>
                <a:ext uri="{FF2B5EF4-FFF2-40B4-BE49-F238E27FC236}">
                  <a16:creationId xmlns:a16="http://schemas.microsoft.com/office/drawing/2014/main" id="{3E5FB0AA-AAD7-A48E-75A5-52D81A75CD1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1892004"/>
              <a:ext cx="0" cy="5204906"/>
            </a:xfrm>
            <a:prstGeom prst="line">
              <a:avLst/>
            </a:prstGeom>
            <a:ln w="3175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E73595-839F-A3E5-C166-555F8799E80F}"/>
                </a:ext>
              </a:extLst>
            </p:cNvPr>
            <p:cNvGrpSpPr/>
            <p:nvPr/>
          </p:nvGrpSpPr>
          <p:grpSpPr>
            <a:xfrm>
              <a:off x="1851378" y="1866900"/>
              <a:ext cx="12550422" cy="630042"/>
              <a:chOff x="4566014" y="1123950"/>
              <a:chExt cx="8366948" cy="420028"/>
            </a:xfrm>
          </p:grpSpPr>
          <p:sp>
            <p:nvSpPr>
              <p:cNvPr id="33" name="Text1">
                <a:extLst>
                  <a:ext uri="{FF2B5EF4-FFF2-40B4-BE49-F238E27FC236}">
                    <a16:creationId xmlns:a16="http://schemas.microsoft.com/office/drawing/2014/main" id="{A43CEC08-275A-129F-06F8-673250058A24}"/>
                  </a:ext>
                </a:extLst>
              </p:cNvPr>
              <p:cNvSpPr/>
              <p:nvPr/>
            </p:nvSpPr>
            <p:spPr bwMode="auto">
              <a:xfrm>
                <a:off x="6658859" y="1123950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400" dirty="0">
                    <a:solidFill>
                      <a:schemeClr val="tx1"/>
                    </a:solidFill>
                  </a:rPr>
                  <a:t>PART C Ready Foods Case Study V2.1 2021 06PPS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ullet1">
                <a:extLst>
                  <a:ext uri="{FF2B5EF4-FFF2-40B4-BE49-F238E27FC236}">
                    <a16:creationId xmlns:a16="http://schemas.microsoft.com/office/drawing/2014/main" id="{22664B51-E009-945C-F695-31B622370CB4}"/>
                  </a:ext>
                </a:extLst>
              </p:cNvPr>
              <p:cNvSpPr/>
              <p:nvPr/>
            </p:nvSpPr>
            <p:spPr bwMode="auto">
              <a:xfrm>
                <a:off x="4566014" y="1123950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Case Material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44C402B-0913-54DB-D93E-5B61F217E87C}"/>
                </a:ext>
              </a:extLst>
            </p:cNvPr>
            <p:cNvGrpSpPr/>
            <p:nvPr/>
          </p:nvGrpSpPr>
          <p:grpSpPr>
            <a:xfrm>
              <a:off x="1851378" y="2633562"/>
              <a:ext cx="12550422" cy="630042"/>
              <a:chOff x="4566014" y="1635058"/>
              <a:chExt cx="8366948" cy="420028"/>
            </a:xfrm>
          </p:grpSpPr>
          <p:sp>
            <p:nvSpPr>
              <p:cNvPr id="31" name="Text2">
                <a:extLst>
                  <a:ext uri="{FF2B5EF4-FFF2-40B4-BE49-F238E27FC236}">
                    <a16:creationId xmlns:a16="http://schemas.microsoft.com/office/drawing/2014/main" id="{B2AFDD65-4BFD-47EB-E874-55599FD619D4}"/>
                  </a:ext>
                </a:extLst>
              </p:cNvPr>
              <p:cNvSpPr/>
              <p:nvPr/>
            </p:nvSpPr>
            <p:spPr bwMode="auto">
              <a:xfrm>
                <a:off x="6658859" y="1635058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400" dirty="0">
                    <a:solidFill>
                      <a:schemeClr val="tx1"/>
                    </a:solidFill>
                  </a:rPr>
                  <a:t>A READYFOODS Case Study V2.0 Part A &amp; B v2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Bullet2">
                <a:extLst>
                  <a:ext uri="{FF2B5EF4-FFF2-40B4-BE49-F238E27FC236}">
                    <a16:creationId xmlns:a16="http://schemas.microsoft.com/office/drawing/2014/main" id="{A60D92D0-2B73-EFF5-EDF0-15E4C1354D6F}"/>
                  </a:ext>
                </a:extLst>
              </p:cNvPr>
              <p:cNvSpPr/>
              <p:nvPr/>
            </p:nvSpPr>
            <p:spPr bwMode="auto">
              <a:xfrm>
                <a:off x="4566014" y="1635058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Case Material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0F7A7A4-912C-94E6-70EE-1DA1A5C41B91}"/>
                </a:ext>
              </a:extLst>
            </p:cNvPr>
            <p:cNvGrpSpPr/>
            <p:nvPr/>
          </p:nvGrpSpPr>
          <p:grpSpPr>
            <a:xfrm>
              <a:off x="1851378" y="3400223"/>
              <a:ext cx="12550422" cy="630042"/>
              <a:chOff x="4566014" y="2146165"/>
              <a:chExt cx="8366948" cy="420028"/>
            </a:xfrm>
          </p:grpSpPr>
          <p:sp>
            <p:nvSpPr>
              <p:cNvPr id="29" name="Text3">
                <a:extLst>
                  <a:ext uri="{FF2B5EF4-FFF2-40B4-BE49-F238E27FC236}">
                    <a16:creationId xmlns:a16="http://schemas.microsoft.com/office/drawing/2014/main" id="{5FF3C769-9AC0-A7A1-4DAC-925C709C0D9C}"/>
                  </a:ext>
                </a:extLst>
              </p:cNvPr>
              <p:cNvSpPr/>
              <p:nvPr/>
            </p:nvSpPr>
            <p:spPr bwMode="auto">
              <a:xfrm>
                <a:off x="6658859" y="2146165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400" dirty="0">
                    <a:solidFill>
                      <a:schemeClr val="tx1"/>
                    </a:solidFill>
                  </a:rPr>
                  <a:t>1.2 Week 1 Session 1 Corporate and Project Strategy v1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ullet3">
                <a:extLst>
                  <a:ext uri="{FF2B5EF4-FFF2-40B4-BE49-F238E27FC236}">
                    <a16:creationId xmlns:a16="http://schemas.microsoft.com/office/drawing/2014/main" id="{1F17DBD8-B9E5-FA10-046E-487A62507DB8}"/>
                  </a:ext>
                </a:extLst>
              </p:cNvPr>
              <p:cNvSpPr/>
              <p:nvPr/>
            </p:nvSpPr>
            <p:spPr bwMode="auto">
              <a:xfrm>
                <a:off x="4566014" y="2146165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WMG Slides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8BF6B3E-B286-7CC1-9979-AD4F712A9BB9}"/>
                </a:ext>
              </a:extLst>
            </p:cNvPr>
            <p:cNvGrpSpPr/>
            <p:nvPr/>
          </p:nvGrpSpPr>
          <p:grpSpPr>
            <a:xfrm>
              <a:off x="1851378" y="4166885"/>
              <a:ext cx="12550422" cy="630042"/>
              <a:chOff x="4566014" y="2657273"/>
              <a:chExt cx="8366948" cy="420028"/>
            </a:xfrm>
          </p:grpSpPr>
          <p:sp>
            <p:nvSpPr>
              <p:cNvPr id="27" name="Text4">
                <a:extLst>
                  <a:ext uri="{FF2B5EF4-FFF2-40B4-BE49-F238E27FC236}">
                    <a16:creationId xmlns:a16="http://schemas.microsoft.com/office/drawing/2014/main" id="{E2EC0C56-FB78-B5A2-9D1B-54BF1E14B88C}"/>
                  </a:ext>
                </a:extLst>
              </p:cNvPr>
              <p:cNvSpPr/>
              <p:nvPr/>
            </p:nvSpPr>
            <p:spPr bwMode="auto">
              <a:xfrm>
                <a:off x="6658859" y="2657273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400" dirty="0">
                    <a:solidFill>
                      <a:schemeClr val="tx1"/>
                    </a:solidFill>
                  </a:rPr>
                  <a:t>2.0 Week 1 Session 2 Strategy to projects and Programme Management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ullet4">
                <a:extLst>
                  <a:ext uri="{FF2B5EF4-FFF2-40B4-BE49-F238E27FC236}">
                    <a16:creationId xmlns:a16="http://schemas.microsoft.com/office/drawing/2014/main" id="{06DA980E-FFC9-611F-EEA9-5F47B2EC6EA0}"/>
                  </a:ext>
                </a:extLst>
              </p:cNvPr>
              <p:cNvSpPr/>
              <p:nvPr/>
            </p:nvSpPr>
            <p:spPr bwMode="auto">
              <a:xfrm>
                <a:off x="4566014" y="2657273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WMG Slides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71B16C6-709C-0EA5-CEAE-0023A679609C}"/>
                </a:ext>
              </a:extLst>
            </p:cNvPr>
            <p:cNvGrpSpPr/>
            <p:nvPr/>
          </p:nvGrpSpPr>
          <p:grpSpPr>
            <a:xfrm>
              <a:off x="1851378" y="4933545"/>
              <a:ext cx="12550422" cy="630042"/>
              <a:chOff x="4566014" y="3168380"/>
              <a:chExt cx="8366948" cy="420028"/>
            </a:xfrm>
          </p:grpSpPr>
          <p:sp>
            <p:nvSpPr>
              <p:cNvPr id="25" name="Text5">
                <a:extLst>
                  <a:ext uri="{FF2B5EF4-FFF2-40B4-BE49-F238E27FC236}">
                    <a16:creationId xmlns:a16="http://schemas.microsoft.com/office/drawing/2014/main" id="{6414697C-3BAC-B4D7-DAAA-F70CA14073E0}"/>
                  </a:ext>
                </a:extLst>
              </p:cNvPr>
              <p:cNvSpPr/>
              <p:nvPr/>
            </p:nvSpPr>
            <p:spPr bwMode="auto">
              <a:xfrm>
                <a:off x="6658859" y="3168380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sv-SE" altLang="zh-CN" sz="2400" dirty="0">
                    <a:solidFill>
                      <a:schemeClr val="tx1"/>
                    </a:solidFill>
                  </a:rPr>
                  <a:t>Session 5 - PPS2425 Risk  DRAFT v0.6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ullet5">
                <a:extLst>
                  <a:ext uri="{FF2B5EF4-FFF2-40B4-BE49-F238E27FC236}">
                    <a16:creationId xmlns:a16="http://schemas.microsoft.com/office/drawing/2014/main" id="{A0EFBAA9-5BC0-3B24-DBB6-72AEE11DE0E8}"/>
                  </a:ext>
                </a:extLst>
              </p:cNvPr>
              <p:cNvSpPr/>
              <p:nvPr/>
            </p:nvSpPr>
            <p:spPr bwMode="auto">
              <a:xfrm>
                <a:off x="4566014" y="3168380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WMG Slides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7464E08-4024-131A-6579-AA2F9CEAF03D}"/>
                </a:ext>
              </a:extLst>
            </p:cNvPr>
            <p:cNvGrpSpPr/>
            <p:nvPr/>
          </p:nvGrpSpPr>
          <p:grpSpPr>
            <a:xfrm>
              <a:off x="1851378" y="5700207"/>
              <a:ext cx="12550422" cy="630042"/>
              <a:chOff x="4566014" y="3679488"/>
              <a:chExt cx="8366948" cy="420028"/>
            </a:xfrm>
          </p:grpSpPr>
          <p:sp>
            <p:nvSpPr>
              <p:cNvPr id="23" name="Text6">
                <a:extLst>
                  <a:ext uri="{FF2B5EF4-FFF2-40B4-BE49-F238E27FC236}">
                    <a16:creationId xmlns:a16="http://schemas.microsoft.com/office/drawing/2014/main" id="{40F933FD-806D-9501-694E-0ADF308AEDD5}"/>
                  </a:ext>
                </a:extLst>
              </p:cNvPr>
              <p:cNvSpPr/>
              <p:nvPr/>
            </p:nvSpPr>
            <p:spPr bwMode="auto">
              <a:xfrm>
                <a:off x="6658859" y="3679488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PPS soft sessions v13 (2025) - block mode - Engaging Stakeholders</a:t>
                </a:r>
              </a:p>
            </p:txBody>
          </p:sp>
          <p:sp>
            <p:nvSpPr>
              <p:cNvPr id="24" name="Bullet6">
                <a:extLst>
                  <a:ext uri="{FF2B5EF4-FFF2-40B4-BE49-F238E27FC236}">
                    <a16:creationId xmlns:a16="http://schemas.microsoft.com/office/drawing/2014/main" id="{F2A33684-4B06-C1B9-F5C7-18459896186F}"/>
                  </a:ext>
                </a:extLst>
              </p:cNvPr>
              <p:cNvSpPr/>
              <p:nvPr/>
            </p:nvSpPr>
            <p:spPr bwMode="auto">
              <a:xfrm>
                <a:off x="4566014" y="3679488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WMG Slides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F4C3EE0-4D05-00F4-CBA8-E0392259B2AE}"/>
                </a:ext>
              </a:extLst>
            </p:cNvPr>
            <p:cNvGrpSpPr/>
            <p:nvPr/>
          </p:nvGrpSpPr>
          <p:grpSpPr>
            <a:xfrm>
              <a:off x="1851378" y="6466868"/>
              <a:ext cx="12550422" cy="630042"/>
              <a:chOff x="4566014" y="4190595"/>
              <a:chExt cx="8366948" cy="420028"/>
            </a:xfrm>
          </p:grpSpPr>
          <p:sp>
            <p:nvSpPr>
              <p:cNvPr id="21" name="Text7">
                <a:extLst>
                  <a:ext uri="{FF2B5EF4-FFF2-40B4-BE49-F238E27FC236}">
                    <a16:creationId xmlns:a16="http://schemas.microsoft.com/office/drawing/2014/main" id="{7BC76036-2CA5-4C32-E058-9F8F07516E1A}"/>
                  </a:ext>
                </a:extLst>
              </p:cNvPr>
              <p:cNvSpPr/>
              <p:nvPr/>
            </p:nvSpPr>
            <p:spPr bwMode="auto">
              <a:xfrm>
                <a:off x="6658859" y="4190595"/>
                <a:ext cx="6274103" cy="420028"/>
              </a:xfrm>
              <a:prstGeom prst="rect">
                <a:avLst/>
              </a:prstGeom>
              <a:noFill/>
              <a:ln w="3175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normAutofit/>
              </a:bodyPr>
              <a:lstStyle/>
              <a:p>
                <a:pPr marL="257175" indent="-2571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400" dirty="0">
                    <a:solidFill>
                      <a:schemeClr val="tx1"/>
                    </a:solidFill>
                  </a:rPr>
                  <a:t>Week 4 Session 7 Change Control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Bullet7">
                <a:extLst>
                  <a:ext uri="{FF2B5EF4-FFF2-40B4-BE49-F238E27FC236}">
                    <a16:creationId xmlns:a16="http://schemas.microsoft.com/office/drawing/2014/main" id="{B4F5819F-471D-24DB-FA87-71EA88513065}"/>
                  </a:ext>
                </a:extLst>
              </p:cNvPr>
              <p:cNvSpPr/>
              <p:nvPr/>
            </p:nvSpPr>
            <p:spPr bwMode="auto">
              <a:xfrm>
                <a:off x="4566014" y="4190595"/>
                <a:ext cx="2092846" cy="42002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altLang="zh-CN" sz="2700" b="1" dirty="0">
                    <a:solidFill>
                      <a:srgbClr val="FFFFFF"/>
                    </a:solidFill>
                  </a:rPr>
                  <a:t>WMG Slides</a:t>
                </a:r>
                <a:endParaRPr lang="zh-CN" altLang="en-US" sz="2700" b="1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72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6712968" y="935362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29"/>
                </a:lnTo>
                <a:lnTo>
                  <a:pt x="0" y="11641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6385529" y="1396429"/>
            <a:ext cx="10863149" cy="10863149"/>
            <a:chOff x="0" y="0"/>
            <a:chExt cx="2041549" cy="2041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700000">
            <a:off x="3826817" y="519180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 rot="-8100000">
            <a:off x="5876289" y="161638"/>
            <a:ext cx="4275519" cy="1410169"/>
            <a:chOff x="0" y="0"/>
            <a:chExt cx="1273995" cy="4201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3995" cy="420194"/>
            </a:xfrm>
            <a:custGeom>
              <a:avLst/>
              <a:gdLst/>
              <a:ahLst/>
              <a:cxnLst/>
              <a:rect l="l" t="t" r="r" b="b"/>
              <a:pathLst>
                <a:path w="1273995" h="420194">
                  <a:moveTo>
                    <a:pt x="0" y="0"/>
                  </a:moveTo>
                  <a:lnTo>
                    <a:pt x="1273995" y="0"/>
                  </a:lnTo>
                  <a:lnTo>
                    <a:pt x="1273995" y="420194"/>
                  </a:lnTo>
                  <a:lnTo>
                    <a:pt x="0" y="420194"/>
                  </a:lnTo>
                  <a:close/>
                </a:path>
              </a:pathLst>
            </a:custGeom>
            <a:solidFill>
              <a:srgbClr val="16599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3995" cy="458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00000">
            <a:off x="4743053" y="-287989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 rot="-8100000">
            <a:off x="6778257" y="-611085"/>
            <a:ext cx="4275519" cy="1369813"/>
            <a:chOff x="0" y="0"/>
            <a:chExt cx="1273995" cy="4081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3995" cy="408169"/>
            </a:xfrm>
            <a:custGeom>
              <a:avLst/>
              <a:gdLst/>
              <a:ahLst/>
              <a:cxnLst/>
              <a:rect l="l" t="t" r="r" b="b"/>
              <a:pathLst>
                <a:path w="1273995" h="408169">
                  <a:moveTo>
                    <a:pt x="0" y="0"/>
                  </a:moveTo>
                  <a:lnTo>
                    <a:pt x="1273995" y="0"/>
                  </a:lnTo>
                  <a:lnTo>
                    <a:pt x="1273995" y="408169"/>
                  </a:lnTo>
                  <a:lnTo>
                    <a:pt x="0" y="408169"/>
                  </a:lnTo>
                  <a:close/>
                </a:path>
              </a:pathLst>
            </a:custGeom>
            <a:solidFill>
              <a:srgbClr val="2978C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73995" cy="446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2700000">
            <a:off x="9562903" y="-1975037"/>
            <a:ext cx="11641929" cy="11641929"/>
          </a:xfrm>
          <a:custGeom>
            <a:avLst/>
            <a:gdLst/>
            <a:ahLst/>
            <a:cxnLst/>
            <a:rect l="l" t="t" r="r" b="b"/>
            <a:pathLst>
              <a:path w="11641929" h="11641929">
                <a:moveTo>
                  <a:pt x="0" y="0"/>
                </a:moveTo>
                <a:lnTo>
                  <a:pt x="11641929" y="0"/>
                </a:lnTo>
                <a:lnTo>
                  <a:pt x="11641929" y="11641930"/>
                </a:lnTo>
                <a:lnTo>
                  <a:pt x="0" y="1164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 rot="-2700000">
            <a:off x="9894321" y="-1643619"/>
            <a:ext cx="10863149" cy="10863149"/>
            <a:chOff x="0" y="0"/>
            <a:chExt cx="2041549" cy="20415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549" cy="2041549"/>
            </a:xfrm>
            <a:custGeom>
              <a:avLst/>
              <a:gdLst/>
              <a:ahLst/>
              <a:cxnLst/>
              <a:rect l="l" t="t" r="r" b="b"/>
              <a:pathLst>
                <a:path w="2041549" h="2041549">
                  <a:moveTo>
                    <a:pt x="71268" y="0"/>
                  </a:moveTo>
                  <a:lnTo>
                    <a:pt x="1970282" y="0"/>
                  </a:lnTo>
                  <a:cubicBezTo>
                    <a:pt x="1989183" y="0"/>
                    <a:pt x="2007310" y="7509"/>
                    <a:pt x="2020675" y="20874"/>
                  </a:cubicBezTo>
                  <a:cubicBezTo>
                    <a:pt x="2034041" y="34239"/>
                    <a:pt x="2041549" y="52366"/>
                    <a:pt x="2041549" y="71268"/>
                  </a:cubicBezTo>
                  <a:lnTo>
                    <a:pt x="2041549" y="1970282"/>
                  </a:lnTo>
                  <a:cubicBezTo>
                    <a:pt x="2041549" y="2009642"/>
                    <a:pt x="2009642" y="2041549"/>
                    <a:pt x="1970282" y="2041549"/>
                  </a:cubicBezTo>
                  <a:lnTo>
                    <a:pt x="71268" y="2041549"/>
                  </a:lnTo>
                  <a:cubicBezTo>
                    <a:pt x="31908" y="2041549"/>
                    <a:pt x="0" y="2009642"/>
                    <a:pt x="0" y="1970282"/>
                  </a:cubicBezTo>
                  <a:lnTo>
                    <a:pt x="0" y="71268"/>
                  </a:lnTo>
                  <a:cubicBezTo>
                    <a:pt x="0" y="31908"/>
                    <a:pt x="31908" y="0"/>
                    <a:pt x="7126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549" cy="2079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24254" y="-2913686"/>
            <a:ext cx="13403282" cy="134032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4834" y="14834"/>
              <a:ext cx="783132" cy="783132"/>
            </a:xfrm>
            <a:custGeom>
              <a:avLst/>
              <a:gdLst/>
              <a:ahLst/>
              <a:cxnLst/>
              <a:rect l="l" t="t" r="r" b="b"/>
              <a:pathLst>
                <a:path w="783132" h="783132">
                  <a:moveTo>
                    <a:pt x="416889" y="10489"/>
                  </a:moveTo>
                  <a:lnTo>
                    <a:pt x="772643" y="366243"/>
                  </a:lnTo>
                  <a:cubicBezTo>
                    <a:pt x="779359" y="372959"/>
                    <a:pt x="783132" y="382068"/>
                    <a:pt x="783132" y="391566"/>
                  </a:cubicBezTo>
                  <a:cubicBezTo>
                    <a:pt x="783132" y="401064"/>
                    <a:pt x="779359" y="410173"/>
                    <a:pt x="772643" y="416889"/>
                  </a:cubicBezTo>
                  <a:lnTo>
                    <a:pt x="416889" y="772643"/>
                  </a:lnTo>
                  <a:cubicBezTo>
                    <a:pt x="410173" y="779359"/>
                    <a:pt x="401064" y="783132"/>
                    <a:pt x="391566" y="783132"/>
                  </a:cubicBezTo>
                  <a:cubicBezTo>
                    <a:pt x="382068" y="783132"/>
                    <a:pt x="372959" y="779359"/>
                    <a:pt x="366243" y="772643"/>
                  </a:cubicBezTo>
                  <a:lnTo>
                    <a:pt x="10489" y="416889"/>
                  </a:lnTo>
                  <a:cubicBezTo>
                    <a:pt x="3773" y="410173"/>
                    <a:pt x="0" y="401064"/>
                    <a:pt x="0" y="391566"/>
                  </a:cubicBezTo>
                  <a:cubicBezTo>
                    <a:pt x="0" y="382068"/>
                    <a:pt x="3773" y="372959"/>
                    <a:pt x="10489" y="366243"/>
                  </a:cubicBezTo>
                  <a:lnTo>
                    <a:pt x="366243" y="10489"/>
                  </a:lnTo>
                  <a:cubicBezTo>
                    <a:pt x="372959" y="3773"/>
                    <a:pt x="382068" y="0"/>
                    <a:pt x="391566" y="0"/>
                  </a:cubicBezTo>
                  <a:cubicBezTo>
                    <a:pt x="401064" y="0"/>
                    <a:pt x="410173" y="3773"/>
                    <a:pt x="416889" y="10489"/>
                  </a:cubicBezTo>
                  <a:close/>
                </a:path>
              </a:pathLst>
            </a:custGeom>
            <a:blipFill>
              <a:blip r:embed="rId4"/>
              <a:stretch>
                <a:fillRect l="-22082" t="-3974" r="-36719" b="-189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Freeform 20"/>
          <p:cNvSpPr/>
          <p:nvPr/>
        </p:nvSpPr>
        <p:spPr>
          <a:xfrm rot="8100000">
            <a:off x="7965362" y="10637768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7" y="0"/>
                </a:lnTo>
                <a:lnTo>
                  <a:pt x="5636927" y="605969"/>
                </a:lnTo>
                <a:lnTo>
                  <a:pt x="0" y="60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 rot="-2700000">
            <a:off x="10719628" y="6615897"/>
            <a:ext cx="10211745" cy="2440924"/>
            <a:chOff x="0" y="0"/>
            <a:chExt cx="3042837" cy="727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42837" cy="727333"/>
            </a:xfrm>
            <a:custGeom>
              <a:avLst/>
              <a:gdLst/>
              <a:ahLst/>
              <a:cxnLst/>
              <a:rect l="l" t="t" r="r" b="b"/>
              <a:pathLst>
                <a:path w="3042837" h="727333">
                  <a:moveTo>
                    <a:pt x="0" y="0"/>
                  </a:moveTo>
                  <a:lnTo>
                    <a:pt x="3042837" y="0"/>
                  </a:lnTo>
                  <a:lnTo>
                    <a:pt x="3042837" y="727333"/>
                  </a:lnTo>
                  <a:lnTo>
                    <a:pt x="0" y="727333"/>
                  </a:lnTo>
                  <a:close/>
                </a:path>
              </a:pathLst>
            </a:custGeom>
            <a:solidFill>
              <a:srgbClr val="16599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042837" cy="76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8100000">
            <a:off x="13721104" y="8138017"/>
            <a:ext cx="5636927" cy="605970"/>
          </a:xfrm>
          <a:custGeom>
            <a:avLst/>
            <a:gdLst/>
            <a:ahLst/>
            <a:cxnLst/>
            <a:rect l="l" t="t" r="r" b="b"/>
            <a:pathLst>
              <a:path w="5636927" h="605970">
                <a:moveTo>
                  <a:pt x="0" y="0"/>
                </a:moveTo>
                <a:lnTo>
                  <a:pt x="5636926" y="0"/>
                </a:lnTo>
                <a:lnTo>
                  <a:pt x="5636926" y="605970"/>
                </a:lnTo>
                <a:lnTo>
                  <a:pt x="0" y="605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Group 25"/>
          <p:cNvGrpSpPr/>
          <p:nvPr/>
        </p:nvGrpSpPr>
        <p:grpSpPr>
          <a:xfrm rot="-2700000">
            <a:off x="14773604" y="8138004"/>
            <a:ext cx="5641848" cy="2550578"/>
            <a:chOff x="0" y="0"/>
            <a:chExt cx="1681125" cy="7600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81125" cy="760006"/>
            </a:xfrm>
            <a:custGeom>
              <a:avLst/>
              <a:gdLst/>
              <a:ahLst/>
              <a:cxnLst/>
              <a:rect l="l" t="t" r="r" b="b"/>
              <a:pathLst>
                <a:path w="1681125" h="760006">
                  <a:moveTo>
                    <a:pt x="0" y="0"/>
                  </a:moveTo>
                  <a:lnTo>
                    <a:pt x="1681125" y="0"/>
                  </a:lnTo>
                  <a:lnTo>
                    <a:pt x="1681125" y="760006"/>
                  </a:lnTo>
                  <a:lnTo>
                    <a:pt x="0" y="760006"/>
                  </a:lnTo>
                  <a:close/>
                </a:path>
              </a:pathLst>
            </a:custGeom>
            <a:solidFill>
              <a:srgbClr val="2978C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681125" cy="798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143000" y="5589570"/>
            <a:ext cx="934250" cy="106173"/>
            <a:chOff x="0" y="0"/>
            <a:chExt cx="278383" cy="316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8383" cy="31637"/>
            </a:xfrm>
            <a:custGeom>
              <a:avLst/>
              <a:gdLst/>
              <a:ahLst/>
              <a:cxnLst/>
              <a:rect l="l" t="t" r="r" b="b"/>
              <a:pathLst>
                <a:path w="278383" h="31637">
                  <a:moveTo>
                    <a:pt x="15818" y="0"/>
                  </a:moveTo>
                  <a:lnTo>
                    <a:pt x="262564" y="0"/>
                  </a:lnTo>
                  <a:cubicBezTo>
                    <a:pt x="266759" y="0"/>
                    <a:pt x="270783" y="1667"/>
                    <a:pt x="273749" y="4633"/>
                  </a:cubicBezTo>
                  <a:cubicBezTo>
                    <a:pt x="276716" y="7600"/>
                    <a:pt x="278383" y="11623"/>
                    <a:pt x="278383" y="15818"/>
                  </a:cubicBezTo>
                  <a:lnTo>
                    <a:pt x="278383" y="15818"/>
                  </a:lnTo>
                  <a:cubicBezTo>
                    <a:pt x="278383" y="24555"/>
                    <a:pt x="271300" y="31637"/>
                    <a:pt x="262564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78C8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78383" cy="69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172500" y="5589570"/>
            <a:ext cx="312889" cy="106173"/>
            <a:chOff x="0" y="0"/>
            <a:chExt cx="93233" cy="31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3233" cy="31637"/>
            </a:xfrm>
            <a:custGeom>
              <a:avLst/>
              <a:gdLst/>
              <a:ahLst/>
              <a:cxnLst/>
              <a:rect l="l" t="t" r="r" b="b"/>
              <a:pathLst>
                <a:path w="93233" h="31637">
                  <a:moveTo>
                    <a:pt x="15818" y="0"/>
                  </a:moveTo>
                  <a:lnTo>
                    <a:pt x="77415" y="0"/>
                  </a:lnTo>
                  <a:cubicBezTo>
                    <a:pt x="86151" y="0"/>
                    <a:pt x="93233" y="7082"/>
                    <a:pt x="93233" y="15818"/>
                  </a:cubicBezTo>
                  <a:lnTo>
                    <a:pt x="93233" y="15818"/>
                  </a:lnTo>
                  <a:cubicBezTo>
                    <a:pt x="93233" y="20014"/>
                    <a:pt x="91566" y="24037"/>
                    <a:pt x="88600" y="27004"/>
                  </a:cubicBezTo>
                  <a:cubicBezTo>
                    <a:pt x="85633" y="29970"/>
                    <a:pt x="81610" y="31637"/>
                    <a:pt x="77415" y="31637"/>
                  </a:cubicBezTo>
                  <a:lnTo>
                    <a:pt x="15818" y="31637"/>
                  </a:lnTo>
                  <a:cubicBezTo>
                    <a:pt x="11623" y="31637"/>
                    <a:pt x="7600" y="29970"/>
                    <a:pt x="4633" y="27004"/>
                  </a:cubicBezTo>
                  <a:cubicBezTo>
                    <a:pt x="1667" y="24037"/>
                    <a:pt x="0" y="20014"/>
                    <a:pt x="0" y="15818"/>
                  </a:cubicBezTo>
                  <a:lnTo>
                    <a:pt x="0" y="15818"/>
                  </a:lnTo>
                  <a:cubicBezTo>
                    <a:pt x="0" y="11623"/>
                    <a:pt x="1667" y="7600"/>
                    <a:pt x="4633" y="4633"/>
                  </a:cubicBezTo>
                  <a:cubicBezTo>
                    <a:pt x="7600" y="1667"/>
                    <a:pt x="11623" y="0"/>
                    <a:pt x="15818" y="0"/>
                  </a:cubicBezTo>
                  <a:close/>
                </a:path>
              </a:pathLst>
            </a:custGeom>
            <a:solidFill>
              <a:srgbClr val="292A2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3233" cy="69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14400" y="2989923"/>
            <a:ext cx="7518065" cy="1206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11500" b="1" dirty="0">
                <a:solidFill>
                  <a:srgbClr val="16599D"/>
                </a:solidFill>
                <a:latin typeface="+mj-lt"/>
                <a:ea typeface="Helios Bold"/>
                <a:cs typeface="Helios Bold"/>
                <a:sym typeface="Helios Bold"/>
              </a:rPr>
              <a:t>THANK YOU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3710" y="4017870"/>
            <a:ext cx="619283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3"/>
              </a:lnSpc>
              <a:spcBef>
                <a:spcPct val="0"/>
              </a:spcBef>
            </a:pPr>
            <a:r>
              <a:rPr lang="en-US" sz="4800" dirty="0">
                <a:solidFill>
                  <a:srgbClr val="292A2B"/>
                </a:solidFill>
                <a:latin typeface="+mj-lt"/>
                <a:ea typeface="Helios"/>
                <a:cs typeface="Helios"/>
                <a:sym typeface="Helios"/>
              </a:rPr>
              <a:t>FOR YOUR ATTENTION AND PARTICIPATION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6704" y="5787232"/>
            <a:ext cx="6550026" cy="272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7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292A2B"/>
                </a:solidFill>
                <a:latin typeface="+mj-lt"/>
                <a:ea typeface="Helios"/>
                <a:cs typeface="Helios"/>
                <a:sym typeface="Helios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r>
              <a:rPr lang="en-US" dirty="0">
                <a:latin typeface="+mj-lt"/>
                <a:sym typeface="Helios Bold"/>
              </a:rPr>
              <a:t>1. I</a:t>
            </a:r>
            <a:r>
              <a:rPr lang="en-US" altLang="zh-CN" dirty="0">
                <a:latin typeface="+mj-lt"/>
                <a:sym typeface="Helios Bold"/>
              </a:rPr>
              <a:t>ntroduction – Programme and Purpose</a:t>
            </a:r>
            <a:endParaRPr lang="en-US" dirty="0">
              <a:latin typeface="+mj-lt"/>
              <a:sym typeface="Helios Bold"/>
            </a:endParaRP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D7C8D916-7A2C-159A-DFE0-0BA02A91CC0E}"/>
              </a:ext>
            </a:extLst>
          </p:cNvPr>
          <p:cNvGrpSpPr/>
          <p:nvPr/>
        </p:nvGrpSpPr>
        <p:grpSpPr>
          <a:xfrm>
            <a:off x="304801" y="3126519"/>
            <a:ext cx="920825" cy="459503"/>
            <a:chOff x="0" y="0"/>
            <a:chExt cx="1227767" cy="612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BCEC254-7D1A-65D0-E1C1-AE872B7720A9}"/>
                </a:ext>
              </a:extLst>
            </p:cNvPr>
            <p:cNvSpPr/>
            <p:nvPr/>
          </p:nvSpPr>
          <p:spPr>
            <a:xfrm>
              <a:off x="0" y="0"/>
              <a:ext cx="1227709" cy="612648"/>
            </a:xfrm>
            <a:custGeom>
              <a:avLst/>
              <a:gdLst/>
              <a:ahLst/>
              <a:cxnLst/>
              <a:rect l="l" t="t" r="r" b="b"/>
              <a:pathLst>
                <a:path w="1227709" h="612648">
                  <a:moveTo>
                    <a:pt x="0" y="306324"/>
                  </a:moveTo>
                  <a:cubicBezTo>
                    <a:pt x="0" y="137160"/>
                    <a:pt x="137160" y="0"/>
                    <a:pt x="306324" y="0"/>
                  </a:cubicBezTo>
                  <a:lnTo>
                    <a:pt x="921385" y="0"/>
                  </a:lnTo>
                  <a:cubicBezTo>
                    <a:pt x="1090676" y="0"/>
                    <a:pt x="1227709" y="137160"/>
                    <a:pt x="1227709" y="306324"/>
                  </a:cubicBezTo>
                  <a:cubicBezTo>
                    <a:pt x="1227709" y="475488"/>
                    <a:pt x="1090676" y="612648"/>
                    <a:pt x="921385" y="612648"/>
                  </a:cubicBezTo>
                  <a:lnTo>
                    <a:pt x="306324" y="612648"/>
                  </a:lnTo>
                  <a:cubicBezTo>
                    <a:pt x="137160" y="612648"/>
                    <a:pt x="0" y="475488"/>
                    <a:pt x="0" y="306324"/>
                  </a:cubicBezTo>
                  <a:close/>
                </a:path>
              </a:pathLst>
            </a:custGeom>
            <a:solidFill>
              <a:srgbClr val="95B3D7"/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D5E812B9-6EEC-F0C4-C305-7C432991E50E}"/>
              </a:ext>
            </a:extLst>
          </p:cNvPr>
          <p:cNvGrpSpPr/>
          <p:nvPr/>
        </p:nvGrpSpPr>
        <p:grpSpPr>
          <a:xfrm>
            <a:off x="526883" y="2470742"/>
            <a:ext cx="6791196" cy="3634589"/>
            <a:chOff x="0" y="0"/>
            <a:chExt cx="9054929" cy="4846119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268702D-7105-2D69-ACBB-45F785ED7C62}"/>
                </a:ext>
              </a:extLst>
            </p:cNvPr>
            <p:cNvSpPr/>
            <p:nvPr/>
          </p:nvSpPr>
          <p:spPr>
            <a:xfrm>
              <a:off x="0" y="0"/>
              <a:ext cx="9054847" cy="4846066"/>
            </a:xfrm>
            <a:custGeom>
              <a:avLst/>
              <a:gdLst/>
              <a:ahLst/>
              <a:cxnLst/>
              <a:rect l="l" t="t" r="r" b="b"/>
              <a:pathLst>
                <a:path w="9054847" h="4846066">
                  <a:moveTo>
                    <a:pt x="0" y="517144"/>
                  </a:moveTo>
                  <a:cubicBezTo>
                    <a:pt x="0" y="231521"/>
                    <a:pt x="231521" y="0"/>
                    <a:pt x="517144" y="0"/>
                  </a:cubicBezTo>
                  <a:lnTo>
                    <a:pt x="8537702" y="0"/>
                  </a:lnTo>
                  <a:cubicBezTo>
                    <a:pt x="8823325" y="0"/>
                    <a:pt x="9054847" y="231521"/>
                    <a:pt x="9054847" y="517144"/>
                  </a:cubicBezTo>
                  <a:lnTo>
                    <a:pt x="9054847" y="4328922"/>
                  </a:lnTo>
                  <a:cubicBezTo>
                    <a:pt x="9054847" y="4614545"/>
                    <a:pt x="8823325" y="4846066"/>
                    <a:pt x="8537702" y="4846066"/>
                  </a:cubicBezTo>
                  <a:lnTo>
                    <a:pt x="517144" y="4846066"/>
                  </a:lnTo>
                  <a:cubicBezTo>
                    <a:pt x="231521" y="4846066"/>
                    <a:pt x="0" y="4614545"/>
                    <a:pt x="0" y="432892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97000">
                  <a:srgbClr val="DCE6F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98F16E1C-2320-006D-4C05-B23C4384AB28}"/>
              </a:ext>
            </a:extLst>
          </p:cNvPr>
          <p:cNvGrpSpPr/>
          <p:nvPr/>
        </p:nvGrpSpPr>
        <p:grpSpPr>
          <a:xfrm>
            <a:off x="736601" y="3320175"/>
            <a:ext cx="6361216" cy="2389928"/>
            <a:chOff x="0" y="0"/>
            <a:chExt cx="8481621" cy="318657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9B7BDE9-4F57-B47E-B6A2-C1D2DCC9B2BB}"/>
                </a:ext>
              </a:extLst>
            </p:cNvPr>
            <p:cNvSpPr/>
            <p:nvPr/>
          </p:nvSpPr>
          <p:spPr>
            <a:xfrm>
              <a:off x="0" y="0"/>
              <a:ext cx="8481621" cy="3186570"/>
            </a:xfrm>
            <a:custGeom>
              <a:avLst/>
              <a:gdLst/>
              <a:ahLst/>
              <a:cxnLst/>
              <a:rect l="l" t="t" r="r" b="b"/>
              <a:pathLst>
                <a:path w="8481621" h="3186570">
                  <a:moveTo>
                    <a:pt x="0" y="0"/>
                  </a:moveTo>
                  <a:lnTo>
                    <a:pt x="8481621" y="0"/>
                  </a:lnTo>
                  <a:lnTo>
                    <a:pt x="8481621" y="3186570"/>
                  </a:lnTo>
                  <a:lnTo>
                    <a:pt x="0" y="3186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4F2F42EC-9459-605B-F97E-183A771D8C18}"/>
                </a:ext>
              </a:extLst>
            </p:cNvPr>
            <p:cNvSpPr txBox="1"/>
            <p:nvPr/>
          </p:nvSpPr>
          <p:spPr>
            <a:xfrm>
              <a:off x="0" y="-38100"/>
              <a:ext cx="8481621" cy="32246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79298" lvl="1" indent="-239649" algn="l">
                <a:lnSpc>
                  <a:spcPts val="2557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A Programme initiated by R.I. Plc in response to changes in FSA food labelling regulations, which comes into effect on 1st December 2025.</a:t>
              </a:r>
            </a:p>
            <a:p>
              <a:pPr algn="l">
                <a:lnSpc>
                  <a:spcPts val="2557"/>
                </a:lnSpc>
              </a:pPr>
              <a:endParaRPr lang="en-US" sz="2400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endParaRPr>
            </a:p>
            <a:p>
              <a:pPr marL="479298" lvl="1" indent="-239649" algn="l">
                <a:lnSpc>
                  <a:spcPts val="2557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involves a number of interrelated projects covering marketing, data systems and vendor management.</a:t>
              </a:r>
            </a:p>
            <a:p>
              <a:pPr algn="l">
                <a:lnSpc>
                  <a:spcPts val="2557"/>
                </a:lnSpc>
              </a:pPr>
              <a:endParaRPr lang="en-US" sz="2400" dirty="0">
                <a:solidFill>
                  <a:srgbClr val="000000"/>
                </a:solidFill>
                <a:latin typeface="+mj-lt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6BACD0E6-84F8-0270-59AE-453DDCD7E48D}"/>
              </a:ext>
            </a:extLst>
          </p:cNvPr>
          <p:cNvGrpSpPr/>
          <p:nvPr/>
        </p:nvGrpSpPr>
        <p:grpSpPr>
          <a:xfrm>
            <a:off x="273632" y="2281237"/>
            <a:ext cx="4463472" cy="1237558"/>
            <a:chOff x="-41561" y="-57150"/>
            <a:chExt cx="5951295" cy="1650077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E3038050-B4AA-F93C-08FA-D45151B6D3FD}"/>
                </a:ext>
              </a:extLst>
            </p:cNvPr>
            <p:cNvSpPr/>
            <p:nvPr/>
          </p:nvSpPr>
          <p:spPr>
            <a:xfrm>
              <a:off x="-41561" y="155033"/>
              <a:ext cx="5927471" cy="1437894"/>
            </a:xfrm>
            <a:custGeom>
              <a:avLst/>
              <a:gdLst/>
              <a:ahLst/>
              <a:cxnLst/>
              <a:rect l="l" t="t" r="r" b="b"/>
              <a:pathLst>
                <a:path w="5927471" h="1437894">
                  <a:moveTo>
                    <a:pt x="1414018" y="0"/>
                  </a:moveTo>
                  <a:lnTo>
                    <a:pt x="4531106" y="0"/>
                  </a:lnTo>
                  <a:cubicBezTo>
                    <a:pt x="5302250" y="0"/>
                    <a:pt x="5927471" y="231140"/>
                    <a:pt x="5927471" y="516255"/>
                  </a:cubicBezTo>
                  <a:cubicBezTo>
                    <a:pt x="5927471" y="801370"/>
                    <a:pt x="5302250" y="1032510"/>
                    <a:pt x="4531106" y="1032510"/>
                  </a:cubicBezTo>
                  <a:lnTo>
                    <a:pt x="1414018" y="1032510"/>
                  </a:lnTo>
                  <a:lnTo>
                    <a:pt x="1380109" y="1032510"/>
                  </a:lnTo>
                  <a:cubicBezTo>
                    <a:pt x="801751" y="1032510"/>
                    <a:pt x="305435" y="1162558"/>
                    <a:pt x="93472" y="1347724"/>
                  </a:cubicBezTo>
                  <a:lnTo>
                    <a:pt x="17653" y="1437894"/>
                  </a:lnTo>
                  <a:cubicBezTo>
                    <a:pt x="26289" y="1148207"/>
                    <a:pt x="34925" y="858647"/>
                    <a:pt x="43561" y="568960"/>
                  </a:cubicBezTo>
                  <a:cubicBezTo>
                    <a:pt x="80137" y="502031"/>
                    <a:pt x="0" y="439801"/>
                    <a:pt x="127381" y="315341"/>
                  </a:cubicBezTo>
                  <a:cubicBezTo>
                    <a:pt x="339344" y="130048"/>
                    <a:pt x="835660" y="0"/>
                    <a:pt x="1414018" y="0"/>
                  </a:cubicBezTo>
                  <a:close/>
                </a:path>
              </a:pathLst>
            </a:custGeom>
            <a:solidFill>
              <a:srgbClr val="B9CDE5"/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A427EC21-3530-5C44-D483-2C84E84A0EDB}"/>
                </a:ext>
              </a:extLst>
            </p:cNvPr>
            <p:cNvSpPr txBox="1"/>
            <p:nvPr/>
          </p:nvSpPr>
          <p:spPr>
            <a:xfrm>
              <a:off x="0" y="-57150"/>
              <a:ext cx="5909734" cy="149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Calibri (MS) Bold"/>
                  <a:cs typeface="Calibri (MS) Bold"/>
                  <a:sym typeface="Calibri (MS) Bold"/>
                </a:rPr>
                <a:t>Programme Introduction</a:t>
              </a:r>
            </a:p>
          </p:txBody>
        </p:sp>
      </p:grpSp>
      <p:grpSp>
        <p:nvGrpSpPr>
          <p:cNvPr id="27" name="Group 15">
            <a:extLst>
              <a:ext uri="{FF2B5EF4-FFF2-40B4-BE49-F238E27FC236}">
                <a16:creationId xmlns:a16="http://schemas.microsoft.com/office/drawing/2014/main" id="{A1282BA4-5992-2C1C-D2F7-FEE8B40EE547}"/>
              </a:ext>
            </a:extLst>
          </p:cNvPr>
          <p:cNvGrpSpPr/>
          <p:nvPr/>
        </p:nvGrpSpPr>
        <p:grpSpPr>
          <a:xfrm>
            <a:off x="304802" y="7261205"/>
            <a:ext cx="920825" cy="459503"/>
            <a:chOff x="0" y="0"/>
            <a:chExt cx="1227767" cy="612671"/>
          </a:xfrm>
        </p:grpSpPr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EABC429-FAE8-01F5-8A73-17C0148E74A2}"/>
                </a:ext>
              </a:extLst>
            </p:cNvPr>
            <p:cNvSpPr/>
            <p:nvPr/>
          </p:nvSpPr>
          <p:spPr>
            <a:xfrm>
              <a:off x="0" y="0"/>
              <a:ext cx="1227709" cy="612648"/>
            </a:xfrm>
            <a:custGeom>
              <a:avLst/>
              <a:gdLst/>
              <a:ahLst/>
              <a:cxnLst/>
              <a:rect l="l" t="t" r="r" b="b"/>
              <a:pathLst>
                <a:path w="1227709" h="612648">
                  <a:moveTo>
                    <a:pt x="0" y="306324"/>
                  </a:moveTo>
                  <a:cubicBezTo>
                    <a:pt x="0" y="137160"/>
                    <a:pt x="137160" y="0"/>
                    <a:pt x="306324" y="0"/>
                  </a:cubicBezTo>
                  <a:lnTo>
                    <a:pt x="921385" y="0"/>
                  </a:lnTo>
                  <a:cubicBezTo>
                    <a:pt x="1090676" y="0"/>
                    <a:pt x="1227709" y="137160"/>
                    <a:pt x="1227709" y="306324"/>
                  </a:cubicBezTo>
                  <a:cubicBezTo>
                    <a:pt x="1227709" y="475488"/>
                    <a:pt x="1090676" y="612648"/>
                    <a:pt x="921385" y="612648"/>
                  </a:cubicBezTo>
                  <a:lnTo>
                    <a:pt x="306324" y="612648"/>
                  </a:lnTo>
                  <a:cubicBezTo>
                    <a:pt x="137160" y="612648"/>
                    <a:pt x="0" y="475488"/>
                    <a:pt x="0" y="306324"/>
                  </a:cubicBezTo>
                  <a:close/>
                </a:path>
              </a:pathLst>
            </a:custGeom>
            <a:solidFill>
              <a:srgbClr val="376092"/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240C67E1-A3F0-C2F0-C4E8-08DFF8777349}"/>
              </a:ext>
            </a:extLst>
          </p:cNvPr>
          <p:cNvGrpSpPr/>
          <p:nvPr/>
        </p:nvGrpSpPr>
        <p:grpSpPr>
          <a:xfrm>
            <a:off x="526882" y="6605426"/>
            <a:ext cx="6791194" cy="2220130"/>
            <a:chOff x="0" y="0"/>
            <a:chExt cx="9054926" cy="2960174"/>
          </a:xfrm>
        </p:grpSpPr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EDD1379-8AAB-95AB-3D9F-969C28C55CE4}"/>
                </a:ext>
              </a:extLst>
            </p:cNvPr>
            <p:cNvSpPr/>
            <p:nvPr/>
          </p:nvSpPr>
          <p:spPr>
            <a:xfrm>
              <a:off x="0" y="0"/>
              <a:ext cx="9054846" cy="2960116"/>
            </a:xfrm>
            <a:custGeom>
              <a:avLst/>
              <a:gdLst/>
              <a:ahLst/>
              <a:cxnLst/>
              <a:rect l="l" t="t" r="r" b="b"/>
              <a:pathLst>
                <a:path w="9054846" h="2960116">
                  <a:moveTo>
                    <a:pt x="0" y="315849"/>
                  </a:moveTo>
                  <a:cubicBezTo>
                    <a:pt x="0" y="141478"/>
                    <a:pt x="141478" y="0"/>
                    <a:pt x="315849" y="0"/>
                  </a:cubicBezTo>
                  <a:lnTo>
                    <a:pt x="8738997" y="0"/>
                  </a:lnTo>
                  <a:cubicBezTo>
                    <a:pt x="8913495" y="0"/>
                    <a:pt x="9054846" y="141478"/>
                    <a:pt x="9054846" y="315849"/>
                  </a:cubicBezTo>
                  <a:lnTo>
                    <a:pt x="9054846" y="2644267"/>
                  </a:lnTo>
                  <a:cubicBezTo>
                    <a:pt x="9054846" y="2818765"/>
                    <a:pt x="8913368" y="2960116"/>
                    <a:pt x="8738997" y="2960116"/>
                  </a:cubicBezTo>
                  <a:lnTo>
                    <a:pt x="315849" y="2960116"/>
                  </a:lnTo>
                  <a:cubicBezTo>
                    <a:pt x="141478" y="2960116"/>
                    <a:pt x="0" y="2818765"/>
                    <a:pt x="0" y="2644267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97000">
                  <a:srgbClr val="B9CDE5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</p:grpSp>
      <p:grpSp>
        <p:nvGrpSpPr>
          <p:cNvPr id="31" name="Group 19">
            <a:extLst>
              <a:ext uri="{FF2B5EF4-FFF2-40B4-BE49-F238E27FC236}">
                <a16:creationId xmlns:a16="http://schemas.microsoft.com/office/drawing/2014/main" id="{BCCEA9AE-6F9F-A609-8848-E17890B075D1}"/>
              </a:ext>
            </a:extLst>
          </p:cNvPr>
          <p:cNvGrpSpPr/>
          <p:nvPr/>
        </p:nvGrpSpPr>
        <p:grpSpPr>
          <a:xfrm>
            <a:off x="736601" y="7490956"/>
            <a:ext cx="6361216" cy="1094528"/>
            <a:chOff x="0" y="0"/>
            <a:chExt cx="8481621" cy="1459370"/>
          </a:xfrm>
        </p:grpSpPr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1B2BE34-BD01-3B6A-447A-0F9F48C0076F}"/>
                </a:ext>
              </a:extLst>
            </p:cNvPr>
            <p:cNvSpPr/>
            <p:nvPr/>
          </p:nvSpPr>
          <p:spPr>
            <a:xfrm>
              <a:off x="0" y="0"/>
              <a:ext cx="8481620" cy="1459370"/>
            </a:xfrm>
            <a:custGeom>
              <a:avLst/>
              <a:gdLst/>
              <a:ahLst/>
              <a:cxnLst/>
              <a:rect l="l" t="t" r="r" b="b"/>
              <a:pathLst>
                <a:path w="8481620" h="1459370">
                  <a:moveTo>
                    <a:pt x="0" y="0"/>
                  </a:moveTo>
                  <a:lnTo>
                    <a:pt x="8481620" y="0"/>
                  </a:lnTo>
                  <a:lnTo>
                    <a:pt x="8481620" y="1459370"/>
                  </a:lnTo>
                  <a:lnTo>
                    <a:pt x="0" y="1459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  <p:sp>
          <p:nvSpPr>
            <p:cNvPr id="33" name="TextBox 21">
              <a:extLst>
                <a:ext uri="{FF2B5EF4-FFF2-40B4-BE49-F238E27FC236}">
                  <a16:creationId xmlns:a16="http://schemas.microsoft.com/office/drawing/2014/main" id="{7636FD07-3A0F-6B07-A399-59DD55FC6898}"/>
                </a:ext>
              </a:extLst>
            </p:cNvPr>
            <p:cNvSpPr txBox="1"/>
            <p:nvPr/>
          </p:nvSpPr>
          <p:spPr>
            <a:xfrm>
              <a:off x="0" y="-38100"/>
              <a:ext cx="8481621" cy="14974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79298" lvl="1" indent="-239649" algn="l">
                <a:lnSpc>
                  <a:spcPts val="2557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Achieving mandatory regulatory compliance </a:t>
              </a:r>
            </a:p>
            <a:p>
              <a:pPr marL="479298" lvl="1" indent="-239649" algn="l">
                <a:lnSpc>
                  <a:spcPts val="2557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Protecting brand reputation</a:t>
              </a:r>
            </a:p>
            <a:p>
              <a:pPr marL="479298" lvl="1" indent="-239649" algn="l">
                <a:lnSpc>
                  <a:spcPts val="2557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+mj-lt"/>
                  <a:ea typeface="Calibri (MS)"/>
                  <a:cs typeface="Calibri (MS)"/>
                  <a:sym typeface="Calibri (MS)"/>
                </a:rPr>
                <a:t>Avoiding costly penalties</a:t>
              </a:r>
            </a:p>
          </p:txBody>
        </p:sp>
      </p:grpSp>
      <p:grpSp>
        <p:nvGrpSpPr>
          <p:cNvPr id="34" name="Group 22">
            <a:extLst>
              <a:ext uri="{FF2B5EF4-FFF2-40B4-BE49-F238E27FC236}">
                <a16:creationId xmlns:a16="http://schemas.microsoft.com/office/drawing/2014/main" id="{F96E3140-83B8-B62F-113E-A3711CCE828A}"/>
              </a:ext>
            </a:extLst>
          </p:cNvPr>
          <p:cNvGrpSpPr/>
          <p:nvPr/>
        </p:nvGrpSpPr>
        <p:grpSpPr>
          <a:xfrm>
            <a:off x="273633" y="6392918"/>
            <a:ext cx="4476166" cy="1205596"/>
            <a:chOff x="-58488" y="-57150"/>
            <a:chExt cx="5968222" cy="1607460"/>
          </a:xfrm>
        </p:grpSpPr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8CE5DD8-E4EE-404C-CDCF-1C1790C3C166}"/>
                </a:ext>
              </a:extLst>
            </p:cNvPr>
            <p:cNvSpPr/>
            <p:nvPr/>
          </p:nvSpPr>
          <p:spPr>
            <a:xfrm>
              <a:off x="-58488" y="112416"/>
              <a:ext cx="5927471" cy="1437894"/>
            </a:xfrm>
            <a:custGeom>
              <a:avLst/>
              <a:gdLst/>
              <a:ahLst/>
              <a:cxnLst/>
              <a:rect l="l" t="t" r="r" b="b"/>
              <a:pathLst>
                <a:path w="5927471" h="1437894">
                  <a:moveTo>
                    <a:pt x="1414018" y="0"/>
                  </a:moveTo>
                  <a:lnTo>
                    <a:pt x="4531106" y="0"/>
                  </a:lnTo>
                  <a:cubicBezTo>
                    <a:pt x="5302250" y="0"/>
                    <a:pt x="5927471" y="231140"/>
                    <a:pt x="5927471" y="516255"/>
                  </a:cubicBezTo>
                  <a:cubicBezTo>
                    <a:pt x="5927471" y="801370"/>
                    <a:pt x="5302250" y="1032510"/>
                    <a:pt x="4531106" y="1032510"/>
                  </a:cubicBezTo>
                  <a:lnTo>
                    <a:pt x="1414018" y="1032510"/>
                  </a:lnTo>
                  <a:lnTo>
                    <a:pt x="1380109" y="1032510"/>
                  </a:lnTo>
                  <a:cubicBezTo>
                    <a:pt x="801751" y="1032510"/>
                    <a:pt x="305435" y="1162558"/>
                    <a:pt x="93472" y="1347724"/>
                  </a:cubicBezTo>
                  <a:lnTo>
                    <a:pt x="17653" y="1437894"/>
                  </a:lnTo>
                  <a:cubicBezTo>
                    <a:pt x="26289" y="1148207"/>
                    <a:pt x="34925" y="858647"/>
                    <a:pt x="43561" y="568960"/>
                  </a:cubicBezTo>
                  <a:cubicBezTo>
                    <a:pt x="80137" y="502031"/>
                    <a:pt x="0" y="439801"/>
                    <a:pt x="127381" y="315341"/>
                  </a:cubicBezTo>
                  <a:cubicBezTo>
                    <a:pt x="339344" y="130048"/>
                    <a:pt x="835660" y="0"/>
                    <a:pt x="1414018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zh-CN" altLang="en-US" sz="2000">
                <a:latin typeface="+mj-lt"/>
              </a:endParaRP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D5A1F2F8-83B4-20F4-F2BF-66B73FCDB825}"/>
                </a:ext>
              </a:extLst>
            </p:cNvPr>
            <p:cNvSpPr txBox="1"/>
            <p:nvPr/>
          </p:nvSpPr>
          <p:spPr>
            <a:xfrm>
              <a:off x="0" y="-57150"/>
              <a:ext cx="5909734" cy="149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800" b="1">
                  <a:solidFill>
                    <a:srgbClr val="FFFFFF"/>
                  </a:solidFill>
                  <a:latin typeface="+mj-lt"/>
                  <a:ea typeface="Calibri (MS) Bold"/>
                  <a:cs typeface="Calibri (MS) Bold"/>
                  <a:sym typeface="Calibri (MS) Bold"/>
                </a:rPr>
                <a:t>Programme Purpose</a:t>
              </a:r>
            </a:p>
          </p:txBody>
        </p:sp>
      </p:grpSp>
      <p:grpSp>
        <p:nvGrpSpPr>
          <p:cNvPr id="37" name="Group 25">
            <a:extLst>
              <a:ext uri="{FF2B5EF4-FFF2-40B4-BE49-F238E27FC236}">
                <a16:creationId xmlns:a16="http://schemas.microsoft.com/office/drawing/2014/main" id="{5590DAB2-461E-B09E-C37A-47F125BB34CF}"/>
              </a:ext>
            </a:extLst>
          </p:cNvPr>
          <p:cNvGrpSpPr/>
          <p:nvPr/>
        </p:nvGrpSpPr>
        <p:grpSpPr>
          <a:xfrm>
            <a:off x="8001000" y="1485900"/>
            <a:ext cx="10287000" cy="8229600"/>
            <a:chOff x="0" y="0"/>
            <a:chExt cx="12624024" cy="8668611"/>
          </a:xfrm>
        </p:grpSpPr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49C8E35-1D17-5510-4356-B551FD92B275}"/>
                </a:ext>
              </a:extLst>
            </p:cNvPr>
            <p:cNvSpPr/>
            <p:nvPr/>
          </p:nvSpPr>
          <p:spPr>
            <a:xfrm>
              <a:off x="0" y="0"/>
              <a:ext cx="12624054" cy="8668639"/>
            </a:xfrm>
            <a:custGeom>
              <a:avLst/>
              <a:gdLst/>
              <a:ahLst/>
              <a:cxnLst/>
              <a:rect l="l" t="t" r="r" b="b"/>
              <a:pathLst>
                <a:path w="12624054" h="8668639">
                  <a:moveTo>
                    <a:pt x="0" y="0"/>
                  </a:moveTo>
                  <a:lnTo>
                    <a:pt x="12624054" y="0"/>
                  </a:lnTo>
                  <a:lnTo>
                    <a:pt x="12624054" y="8668639"/>
                  </a:lnTo>
                  <a:lnTo>
                    <a:pt x="0" y="8668639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Freeform 27">
            <a:extLst>
              <a:ext uri="{FF2B5EF4-FFF2-40B4-BE49-F238E27FC236}">
                <a16:creationId xmlns:a16="http://schemas.microsoft.com/office/drawing/2014/main" id="{9FF936FF-C88B-66B0-21AC-AEB70233E25F}"/>
              </a:ext>
            </a:extLst>
          </p:cNvPr>
          <p:cNvSpPr/>
          <p:nvPr/>
        </p:nvSpPr>
        <p:spPr>
          <a:xfrm>
            <a:off x="7571269" y="2705100"/>
            <a:ext cx="10424632" cy="5567478"/>
          </a:xfrm>
          <a:custGeom>
            <a:avLst/>
            <a:gdLst/>
            <a:ahLst/>
            <a:cxnLst/>
            <a:rect l="l" t="t" r="r" b="b"/>
            <a:pathLst>
              <a:path w="9412314" h="5026830">
                <a:moveTo>
                  <a:pt x="0" y="0"/>
                </a:moveTo>
                <a:lnTo>
                  <a:pt x="9412314" y="0"/>
                </a:lnTo>
                <a:lnTo>
                  <a:pt x="9412314" y="5026830"/>
                </a:lnTo>
                <a:lnTo>
                  <a:pt x="0" y="502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1" r="-68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655D9B39-44D4-2A92-C273-5A3D4C1DC812}"/>
              </a:ext>
            </a:extLst>
          </p:cNvPr>
          <p:cNvSpPr txBox="1"/>
          <p:nvPr/>
        </p:nvSpPr>
        <p:spPr>
          <a:xfrm>
            <a:off x="8534400" y="1581379"/>
            <a:ext cx="5089428" cy="1123721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932"/>
              </a:lnSpc>
            </a:pPr>
            <a:r>
              <a:rPr lang="en-US" sz="4500" dirty="0">
                <a:solidFill>
                  <a:srgbClr val="16599D"/>
                </a:solidFill>
                <a:latin typeface="+mj-lt"/>
                <a:ea typeface="Calibri (MS)"/>
                <a:cs typeface="Calibri (MS)"/>
                <a:sym typeface="Calibri (MS)"/>
              </a:rPr>
              <a:t>BOOP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E1572-43C6-1DA5-FF03-7BC36550A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48F7BE9-467B-6786-18E4-AA2DA9694330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2. Status A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nalysis – Change Prioritization 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16599D"/>
              </a:solidFill>
              <a:effectLst/>
              <a:uLnTx/>
              <a:uFillTx/>
              <a:latin typeface="Calibri"/>
              <a:sym typeface="Helios Bold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9AA456-F892-CB90-6FC1-4ADF5D7CB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47379"/>
              </p:ext>
            </p:extLst>
          </p:nvPr>
        </p:nvGraphicFramePr>
        <p:xfrm>
          <a:off x="609600" y="1638300"/>
          <a:ext cx="16992603" cy="818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278">
                  <a:extLst>
                    <a:ext uri="{9D8B030D-6E8A-4147-A177-3AD203B41FA5}">
                      <a16:colId xmlns:a16="http://schemas.microsoft.com/office/drawing/2014/main" val="99348524"/>
                    </a:ext>
                  </a:extLst>
                </a:gridCol>
                <a:gridCol w="3999904">
                  <a:extLst>
                    <a:ext uri="{9D8B030D-6E8A-4147-A177-3AD203B41FA5}">
                      <a16:colId xmlns:a16="http://schemas.microsoft.com/office/drawing/2014/main" val="1976608495"/>
                    </a:ext>
                  </a:extLst>
                </a:gridCol>
                <a:gridCol w="1403873">
                  <a:extLst>
                    <a:ext uri="{9D8B030D-6E8A-4147-A177-3AD203B41FA5}">
                      <a16:colId xmlns:a16="http://schemas.microsoft.com/office/drawing/2014/main" val="3468948357"/>
                    </a:ext>
                  </a:extLst>
                </a:gridCol>
                <a:gridCol w="1491727">
                  <a:extLst>
                    <a:ext uri="{9D8B030D-6E8A-4147-A177-3AD203B41FA5}">
                      <a16:colId xmlns:a16="http://schemas.microsoft.com/office/drawing/2014/main" val="4064454152"/>
                    </a:ext>
                  </a:extLst>
                </a:gridCol>
                <a:gridCol w="1242714">
                  <a:extLst>
                    <a:ext uri="{9D8B030D-6E8A-4147-A177-3AD203B41FA5}">
                      <a16:colId xmlns:a16="http://schemas.microsoft.com/office/drawing/2014/main" val="2598387986"/>
                    </a:ext>
                  </a:extLst>
                </a:gridCol>
                <a:gridCol w="4016704">
                  <a:extLst>
                    <a:ext uri="{9D8B030D-6E8A-4147-A177-3AD203B41FA5}">
                      <a16:colId xmlns:a16="http://schemas.microsoft.com/office/drawing/2014/main" val="4071764425"/>
                    </a:ext>
                  </a:extLst>
                </a:gridCol>
                <a:gridCol w="1065182">
                  <a:extLst>
                    <a:ext uri="{9D8B030D-6E8A-4147-A177-3AD203B41FA5}">
                      <a16:colId xmlns:a16="http://schemas.microsoft.com/office/drawing/2014/main" val="2575948337"/>
                    </a:ext>
                  </a:extLst>
                </a:gridCol>
                <a:gridCol w="1754221">
                  <a:extLst>
                    <a:ext uri="{9D8B030D-6E8A-4147-A177-3AD203B41FA5}">
                      <a16:colId xmlns:a16="http://schemas.microsoft.com/office/drawing/2014/main" val="222942427"/>
                    </a:ext>
                  </a:extLst>
                </a:gridCol>
              </a:tblGrid>
              <a:tr h="34512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Change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Probability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Impact on Re-labelling </a:t>
                      </a:r>
                      <a:r>
                        <a:rPr lang="en-US" altLang="zh-CN" sz="2000" dirty="0" err="1">
                          <a:solidFill>
                            <a:schemeClr val="bg1"/>
                          </a:solidFill>
                          <a:latin typeface="+mn-lt"/>
                        </a:rPr>
                        <a:t>programme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Scale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Prioritization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74757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Timescale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Cost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+mn-lt"/>
                        </a:rPr>
                        <a:t>Performance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381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58398"/>
                  </a:ext>
                </a:extLst>
              </a:tr>
              <a:tr h="69025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1. Timeline Cutdown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The FSA has brought forward their deadline for compliance to the new legislation by six months.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2"/>
                          </a:solidFill>
                          <a:latin typeface="+mn-lt"/>
                        </a:rPr>
                        <a:t>↓</a:t>
                      </a:r>
                      <a:r>
                        <a:rPr lang="en-US" altLang="zh-CN" sz="1800" b="1" dirty="0">
                          <a:solidFill>
                            <a:schemeClr val="tx2"/>
                          </a:solidFill>
                          <a:latin typeface="+mn-lt"/>
                        </a:rPr>
                        <a:t> 6 months</a:t>
                      </a:r>
                      <a:endParaRPr lang="zh-CN" altLang="en-US" sz="18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Time pressures leading to failure to meet FSA standards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29314"/>
                  </a:ext>
                </a:extLst>
              </a:tr>
              <a:tr h="5291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2. Budget Cutdown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20% reduction in funding.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2"/>
                          </a:solidFill>
                          <a:latin typeface="+mn-lt"/>
                        </a:rPr>
                        <a:t>↓</a:t>
                      </a:r>
                      <a:r>
                        <a:rPr lang="en-US" altLang="zh-CN" sz="1800" b="1" dirty="0">
                          <a:solidFill>
                            <a:schemeClr val="tx2"/>
                          </a:solidFill>
                          <a:latin typeface="+mn-lt"/>
                        </a:rPr>
                        <a:t>20%</a:t>
                      </a:r>
                      <a:endParaRPr lang="zh-CN" altLang="en-US" sz="18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Insufficient resources leading to delays in tasks.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31019"/>
                  </a:ext>
                </a:extLst>
              </a:tr>
              <a:tr h="69025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3. New Regulation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New changes to UK food and drink labelling to come into force on 1st December 2025.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Need to restart label design projects.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51836"/>
                  </a:ext>
                </a:extLst>
              </a:tr>
              <a:tr h="48317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4. Leadership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CEO Replacement and Board Reorganisation.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-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Weakening project support or a shift in focus.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Should-have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476567"/>
                  </a:ext>
                </a:extLst>
              </a:tr>
              <a:tr h="5291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5. Organisational Structure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Acquisition of PureFoods of Amsterdam.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↓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Distractions from organizational integration.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Could-have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85993"/>
                  </a:ext>
                </a:extLst>
              </a:tr>
              <a:tr h="69025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6. Systems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Integration of all R.I. data into PureFoods ‘world-class’ information systems.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Very high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2"/>
                          </a:solidFill>
                          <a:latin typeface="+mn-lt"/>
                        </a:rPr>
                        <a:t>↓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accent2"/>
                          </a:solidFill>
                          <a:latin typeface="+mn-lt"/>
                        </a:rPr>
                        <a:t>↓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Data migration risks.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Should-have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56450"/>
                  </a:ext>
                </a:extLst>
              </a:tr>
              <a:tr h="5291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7. Supplier Accident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ALLPRINT Big Fire (assumption by Mike)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High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Unavailability of printed materials.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53171"/>
                  </a:ext>
                </a:extLst>
              </a:tr>
              <a:tr h="69025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8. Manufacturing Process Problem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Finished product samples that are inconsistent with the benchmarking to the new standards.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Very high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Fines for compliance failures.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792329"/>
                  </a:ext>
                </a:extLst>
              </a:tr>
              <a:tr h="75927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9. Ingredients Data-base Problem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Insufficient technical support and team conflicts.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Reduced efficiency.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Could-have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05737"/>
                  </a:ext>
                </a:extLst>
              </a:tr>
              <a:tr h="5291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rgbClr val="000000"/>
                          </a:solidFill>
                          <a:latin typeface="+mn-lt"/>
                        </a:rPr>
                        <a:t>10. Re-design and Re-print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solidFill>
                        <a:srgbClr val="769FCD"/>
                      </a:solidFill>
                      <a:prstDash val="soli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Insufficient label space, efficiency issues, and reprinting problems.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Happened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+mn-lt"/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Redesign and reprinting of prototypes.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+mn-lt"/>
                        </a:rPr>
                        <a:t>VH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69FCD"/>
                      </a:solidFill>
                      <a:prstDash val="soli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+mn-lt"/>
                        </a:rPr>
                        <a:t>Must-have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69FCD"/>
                      </a:solidFill>
                      <a:prstDash val="solid"/>
                    </a:lnR>
                    <a:lnT w="12700" cap="flat" cmpd="sng" algn="ctr">
                      <a:solidFill>
                        <a:srgbClr val="769F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769FCD"/>
                      </a:solidFill>
                      <a:prstDash val="solid"/>
                    </a:lnB>
                    <a:solidFill>
                      <a:srgbClr val="D6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35674"/>
                  </a:ext>
                </a:extLst>
              </a:tr>
            </a:tbl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6BA3C43-DFC2-1F78-1967-B1EC28DFF6DF}"/>
              </a:ext>
            </a:extLst>
          </p:cNvPr>
          <p:cNvSpPr/>
          <p:nvPr/>
        </p:nvSpPr>
        <p:spPr>
          <a:xfrm>
            <a:off x="381000" y="2400300"/>
            <a:ext cx="17373600" cy="31242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70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30B2F15-A806-C25A-FF1A-CA893D865229}"/>
              </a:ext>
            </a:extLst>
          </p:cNvPr>
          <p:cNvSpPr/>
          <p:nvPr/>
        </p:nvSpPr>
        <p:spPr>
          <a:xfrm>
            <a:off x="381000" y="6210300"/>
            <a:ext cx="17373600" cy="220598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7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74E8434-3747-4FBF-D379-2752945C9A60}"/>
              </a:ext>
            </a:extLst>
          </p:cNvPr>
          <p:cNvSpPr/>
          <p:nvPr/>
        </p:nvSpPr>
        <p:spPr>
          <a:xfrm>
            <a:off x="381000" y="9195877"/>
            <a:ext cx="17373600" cy="6096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2700"/>
          </a:p>
        </p:txBody>
      </p:sp>
    </p:spTree>
    <p:extLst>
      <p:ext uri="{BB962C8B-B14F-4D97-AF65-F5344CB8AC3E}">
        <p14:creationId xmlns:p14="http://schemas.microsoft.com/office/powerpoint/2010/main" val="198626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A7616-42FA-B29B-FA5F-82993A49E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3453348-FBEE-F540-1A22-78D68717D488}"/>
              </a:ext>
            </a:extLst>
          </p:cNvPr>
          <p:cNvSpPr/>
          <p:nvPr/>
        </p:nvSpPr>
        <p:spPr>
          <a:xfrm>
            <a:off x="-76200" y="2071294"/>
            <a:ext cx="18669000" cy="77159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27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C4705B-DED0-F4AA-A3BC-17615276FDE4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2. Status A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nalysis – Risk Analysis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16599D"/>
              </a:solidFill>
              <a:effectLst/>
              <a:uLnTx/>
              <a:uFillTx/>
              <a:latin typeface="Calibri"/>
              <a:sym typeface="Helios Bold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33B019-D6AD-DE75-04A2-880CC9CBC0D8}"/>
              </a:ext>
            </a:extLst>
          </p:cNvPr>
          <p:cNvGrpSpPr/>
          <p:nvPr/>
        </p:nvGrpSpPr>
        <p:grpSpPr>
          <a:xfrm>
            <a:off x="304799" y="1625766"/>
            <a:ext cx="6182995" cy="8470734"/>
            <a:chOff x="304800" y="1467164"/>
            <a:chExt cx="4876800" cy="8324536"/>
          </a:xfrm>
        </p:grpSpPr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C2C13EE3-E192-B4FF-949C-CC0A2B19371D}"/>
                </a:ext>
              </a:extLst>
            </p:cNvPr>
            <p:cNvSpPr/>
            <p:nvPr/>
          </p:nvSpPr>
          <p:spPr>
            <a:xfrm rot="5400000" flipH="1">
              <a:off x="720357" y="5086664"/>
              <a:ext cx="8077200" cy="838200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2700"/>
            </a:p>
          </p:txBody>
        </p: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C54D325-8C83-AAC6-8909-E5545C20C14C}"/>
                </a:ext>
              </a:extLst>
            </p:cNvPr>
            <p:cNvSpPr/>
            <p:nvPr/>
          </p:nvSpPr>
          <p:spPr>
            <a:xfrm rot="16200000">
              <a:off x="-3296977" y="5091094"/>
              <a:ext cx="8077200" cy="838200"/>
            </a:xfrm>
            <a:prstGeom prst="trapezoi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27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C5F9814-4442-B363-0B94-CD771BB53FE2}"/>
                </a:ext>
              </a:extLst>
            </p:cNvPr>
            <p:cNvSpPr/>
            <p:nvPr/>
          </p:nvSpPr>
          <p:spPr>
            <a:xfrm>
              <a:off x="304800" y="1714500"/>
              <a:ext cx="4876800" cy="807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77673C7-3A75-FBF8-D7BF-85E304C4A31A}"/>
                </a:ext>
              </a:extLst>
            </p:cNvPr>
            <p:cNvSpPr txBox="1"/>
            <p:nvPr/>
          </p:nvSpPr>
          <p:spPr>
            <a:xfrm>
              <a:off x="507704" y="1938968"/>
              <a:ext cx="4572000" cy="78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Timeline Cutdown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Budget Cutdown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New Regulation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Supplier Accident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Manufacturing Process Problem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400" b="1" dirty="0"/>
                <a:t>Re-design and Re-print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000" b="1" dirty="0"/>
                <a:t>Leadership</a:t>
              </a:r>
            </a:p>
            <a:p>
              <a:endParaRPr lang="en-US" altLang="zh-CN" sz="2000" dirty="0"/>
            </a:p>
            <a:p>
              <a:endParaRPr lang="en-US" altLang="zh-CN" sz="2000" dirty="0"/>
            </a:p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CN" sz="2000" b="1" dirty="0"/>
                <a:t>Systems</a:t>
              </a:r>
            </a:p>
            <a:p>
              <a:r>
                <a:rPr lang="en-US" altLang="zh-CN" sz="2000" dirty="0"/>
                <a:t> </a:t>
              </a:r>
            </a:p>
            <a:p>
              <a:endParaRPr lang="zh-CN" altLang="en-US" sz="2000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E30E654-DCE3-4101-75B9-381AE672920D}"/>
              </a:ext>
            </a:extLst>
          </p:cNvPr>
          <p:cNvGrpSpPr/>
          <p:nvPr/>
        </p:nvGrpSpPr>
        <p:grpSpPr>
          <a:xfrm>
            <a:off x="6747998" y="2206934"/>
            <a:ext cx="11032298" cy="7409535"/>
            <a:chOff x="5384504" y="2306722"/>
            <a:chExt cx="11032298" cy="740953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AC436E9-FB7E-11BE-1D39-B5AC6742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200" y="2547012"/>
              <a:ext cx="10244602" cy="7169245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41112F-887B-0861-3D28-BCAC65BA598E}"/>
                </a:ext>
              </a:extLst>
            </p:cNvPr>
            <p:cNvSpPr txBox="1"/>
            <p:nvPr/>
          </p:nvSpPr>
          <p:spPr>
            <a:xfrm>
              <a:off x="5384504" y="2306722"/>
              <a:ext cx="2186303" cy="338554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algn="ctr" defTabSz="609630"/>
              <a:r>
                <a:rPr lang="en-US" altLang="zh-CN" sz="1600" dirty="0">
                  <a:solidFill>
                    <a:prstClr val="white"/>
                  </a:solidFill>
                </a:rPr>
                <a:t>Level of Impact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24748C-FA96-54F3-9736-99708032D48D}"/>
                </a:ext>
              </a:extLst>
            </p:cNvPr>
            <p:cNvSpPr txBox="1"/>
            <p:nvPr/>
          </p:nvSpPr>
          <p:spPr>
            <a:xfrm>
              <a:off x="13182600" y="9243933"/>
              <a:ext cx="2186303" cy="338554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algn="ctr" defTabSz="609630"/>
              <a:r>
                <a:rPr lang="en-US" altLang="zh-CN" sz="1600" dirty="0">
                  <a:solidFill>
                    <a:prstClr val="white"/>
                  </a:solidFill>
                </a:rPr>
                <a:t>Level of Probability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313F3E6-91D7-973D-35EE-739876B66615}"/>
              </a:ext>
            </a:extLst>
          </p:cNvPr>
          <p:cNvSpPr txBox="1"/>
          <p:nvPr/>
        </p:nvSpPr>
        <p:spPr>
          <a:xfrm>
            <a:off x="489980" y="2588788"/>
            <a:ext cx="4187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Fail to complete the project on time</a:t>
            </a:r>
            <a:endParaRPr lang="zh-CN" altLang="en-US" sz="2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799701-207B-64B9-EBF1-CFF16ACD9A09}"/>
              </a:ext>
            </a:extLst>
          </p:cNvPr>
          <p:cNvSpPr txBox="1"/>
          <p:nvPr/>
        </p:nvSpPr>
        <p:spPr>
          <a:xfrm>
            <a:off x="504455" y="3577435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Insufficient key resources</a:t>
            </a:r>
            <a:r>
              <a:rPr lang="en-US" altLang="zh-CN" sz="2000" dirty="0"/>
              <a:t>(</a:t>
            </a:r>
            <a:r>
              <a:rPr lang="en-GB" altLang="zh-CN" sz="2000" dirty="0"/>
              <a:t>translation and printing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0A2262-6DE1-A122-DA81-F59550BF1219}"/>
              </a:ext>
            </a:extLst>
          </p:cNvPr>
          <p:cNvSpPr txBox="1"/>
          <p:nvPr/>
        </p:nvSpPr>
        <p:spPr>
          <a:xfrm>
            <a:off x="504455" y="4538852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Restart label design projects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FB8630-9EA3-BB01-959E-02FE55C3B9F5}"/>
              </a:ext>
            </a:extLst>
          </p:cNvPr>
          <p:cNvSpPr txBox="1"/>
          <p:nvPr/>
        </p:nvSpPr>
        <p:spPr>
          <a:xfrm>
            <a:off x="504455" y="5498264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Unavailability of printed materials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B066FD-01E5-110D-C8AA-B5FE4844B6B9}"/>
              </a:ext>
            </a:extLst>
          </p:cNvPr>
          <p:cNvSpPr txBox="1"/>
          <p:nvPr/>
        </p:nvSpPr>
        <p:spPr>
          <a:xfrm>
            <a:off x="504455" y="7417088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Repeated rework has delayed the official production</a:t>
            </a:r>
            <a:endParaRPr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A20D679-899E-F8E7-6D1D-C452B46C4AE3}"/>
              </a:ext>
            </a:extLst>
          </p:cNvPr>
          <p:cNvSpPr txBox="1"/>
          <p:nvPr/>
        </p:nvSpPr>
        <p:spPr>
          <a:xfrm>
            <a:off x="504455" y="6457676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Fines for compliance failures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2A9D2A5-0E0B-ADAE-DF66-D841451F422D}"/>
              </a:ext>
            </a:extLst>
          </p:cNvPr>
          <p:cNvSpPr txBox="1"/>
          <p:nvPr/>
        </p:nvSpPr>
        <p:spPr>
          <a:xfrm>
            <a:off x="504455" y="8376500"/>
            <a:ext cx="585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The reduction of project resources and priorities</a:t>
            </a:r>
            <a:endParaRPr lang="zh-CN" altLang="en-US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F5BCD3-F8AB-8C77-B05E-1F948C051D9D}"/>
              </a:ext>
            </a:extLst>
          </p:cNvPr>
          <p:cNvSpPr txBox="1"/>
          <p:nvPr/>
        </p:nvSpPr>
        <p:spPr>
          <a:xfrm>
            <a:off x="533252" y="9219943"/>
            <a:ext cx="585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Data migration risks</a:t>
            </a:r>
          </a:p>
          <a:p>
            <a:r>
              <a:rPr lang="en-GB" altLang="zh-CN" sz="2000" b="1" dirty="0">
                <a:solidFill>
                  <a:schemeClr val="accent3">
                    <a:lumMod val="75000"/>
                  </a:schemeClr>
                </a:solidFill>
              </a:rPr>
              <a:t>The efficiency improvement</a:t>
            </a:r>
            <a:endParaRPr lang="zh-CN" alt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6C3F23C-31D9-EFA9-C06A-E72CD34283BC}"/>
              </a:ext>
            </a:extLst>
          </p:cNvPr>
          <p:cNvSpPr/>
          <p:nvPr/>
        </p:nvSpPr>
        <p:spPr>
          <a:xfrm>
            <a:off x="4495800" y="2588788"/>
            <a:ext cx="438888" cy="427340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E74BBB7-8603-F4AD-59D1-30C884527B8E}"/>
              </a:ext>
            </a:extLst>
          </p:cNvPr>
          <p:cNvSpPr/>
          <p:nvPr/>
        </p:nvSpPr>
        <p:spPr>
          <a:xfrm>
            <a:off x="5919719" y="3550205"/>
            <a:ext cx="438888" cy="427340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C444B19-96A5-7F7E-CB2C-0E172A47BE6E}"/>
              </a:ext>
            </a:extLst>
          </p:cNvPr>
          <p:cNvSpPr/>
          <p:nvPr/>
        </p:nvSpPr>
        <p:spPr>
          <a:xfrm>
            <a:off x="4238318" y="5481570"/>
            <a:ext cx="438888" cy="4273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FA47E7D-153E-25A1-26E7-9D8C8C7B3DE7}"/>
              </a:ext>
            </a:extLst>
          </p:cNvPr>
          <p:cNvSpPr/>
          <p:nvPr/>
        </p:nvSpPr>
        <p:spPr>
          <a:xfrm>
            <a:off x="3645220" y="4500331"/>
            <a:ext cx="438888" cy="427340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7F4E194-BEA6-1DB8-8F44-1F65D9D64980}"/>
              </a:ext>
            </a:extLst>
          </p:cNvPr>
          <p:cNvSpPr/>
          <p:nvPr/>
        </p:nvSpPr>
        <p:spPr>
          <a:xfrm>
            <a:off x="3654845" y="6476194"/>
            <a:ext cx="438888" cy="427340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5</a:t>
            </a:r>
            <a:endParaRPr lang="zh-CN" altLang="en-US" sz="24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B698747-B447-8F5A-E793-CC03823277ED}"/>
              </a:ext>
            </a:extLst>
          </p:cNvPr>
          <p:cNvSpPr/>
          <p:nvPr/>
        </p:nvSpPr>
        <p:spPr>
          <a:xfrm>
            <a:off x="6021956" y="7389858"/>
            <a:ext cx="438888" cy="427340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6</a:t>
            </a:r>
            <a:endParaRPr lang="zh-CN" altLang="en-US" sz="24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268AA62-1DDD-C930-3D4D-69B98AEF250A}"/>
              </a:ext>
            </a:extLst>
          </p:cNvPr>
          <p:cNvSpPr/>
          <p:nvPr/>
        </p:nvSpPr>
        <p:spPr>
          <a:xfrm>
            <a:off x="5608252" y="8374894"/>
            <a:ext cx="438888" cy="4273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7</a:t>
            </a:r>
            <a:endParaRPr lang="zh-CN" altLang="en-US" sz="24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5359849-8967-4FB7-4158-E97D696D89CB}"/>
              </a:ext>
            </a:extLst>
          </p:cNvPr>
          <p:cNvSpPr/>
          <p:nvPr/>
        </p:nvSpPr>
        <p:spPr>
          <a:xfrm>
            <a:off x="2814261" y="9180118"/>
            <a:ext cx="438888" cy="427340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8</a:t>
            </a:r>
            <a:endParaRPr lang="zh-CN" altLang="en-US" sz="2400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5D726FE-E09F-474F-AF03-0B064DA85FB2}"/>
              </a:ext>
            </a:extLst>
          </p:cNvPr>
          <p:cNvSpPr/>
          <p:nvPr/>
        </p:nvSpPr>
        <p:spPr>
          <a:xfrm>
            <a:off x="3678542" y="9522843"/>
            <a:ext cx="438888" cy="427340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400" dirty="0"/>
              <a:t>9</a:t>
            </a:r>
            <a:endParaRPr lang="zh-CN" altLang="en-US" sz="2400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F8CEE23-6175-C996-7CE3-FCF9309E0684}"/>
              </a:ext>
            </a:extLst>
          </p:cNvPr>
          <p:cNvSpPr/>
          <p:nvPr/>
        </p:nvSpPr>
        <p:spPr>
          <a:xfrm>
            <a:off x="16319599" y="2898464"/>
            <a:ext cx="584002" cy="568636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15ACB4B-54D8-89AA-CDC5-B925BE905439}"/>
              </a:ext>
            </a:extLst>
          </p:cNvPr>
          <p:cNvSpPr/>
          <p:nvPr/>
        </p:nvSpPr>
        <p:spPr>
          <a:xfrm>
            <a:off x="15267554" y="3087444"/>
            <a:ext cx="584002" cy="568636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EBC2FCB-F410-930F-41E3-D37268FEE01F}"/>
              </a:ext>
            </a:extLst>
          </p:cNvPr>
          <p:cNvSpPr/>
          <p:nvPr/>
        </p:nvSpPr>
        <p:spPr>
          <a:xfrm>
            <a:off x="16027598" y="3674365"/>
            <a:ext cx="584002" cy="568636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DF38174C-E72F-1DF2-A46C-C9C551665BD7}"/>
              </a:ext>
            </a:extLst>
          </p:cNvPr>
          <p:cNvSpPr/>
          <p:nvPr/>
        </p:nvSpPr>
        <p:spPr>
          <a:xfrm>
            <a:off x="14595524" y="4183886"/>
            <a:ext cx="584002" cy="5686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9771820-2A66-DDF3-C803-A612195EF433}"/>
              </a:ext>
            </a:extLst>
          </p:cNvPr>
          <p:cNvSpPr/>
          <p:nvPr/>
        </p:nvSpPr>
        <p:spPr>
          <a:xfrm>
            <a:off x="15284364" y="3746642"/>
            <a:ext cx="584002" cy="568636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6</a:t>
            </a:r>
            <a:endParaRPr lang="zh-CN" altLang="en-US" sz="2800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12F80048-72E2-6BE8-0E57-1B874E28DBA8}"/>
              </a:ext>
            </a:extLst>
          </p:cNvPr>
          <p:cNvSpPr/>
          <p:nvPr/>
        </p:nvSpPr>
        <p:spPr>
          <a:xfrm>
            <a:off x="12365994" y="3462324"/>
            <a:ext cx="584002" cy="568636"/>
          </a:xfrm>
          <a:prstGeom prst="ellips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21DB12E-DA7A-41A7-33F7-861EA01E7FB4}"/>
              </a:ext>
            </a:extLst>
          </p:cNvPr>
          <p:cNvSpPr/>
          <p:nvPr/>
        </p:nvSpPr>
        <p:spPr>
          <a:xfrm>
            <a:off x="9829800" y="4786375"/>
            <a:ext cx="584002" cy="568636"/>
          </a:xfrm>
          <a:prstGeom prst="ellipse">
            <a:avLst/>
          </a:prstGeom>
          <a:solidFill>
            <a:schemeClr val="accent1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8</a:t>
            </a:r>
            <a:endParaRPr lang="zh-CN" altLang="en-US" sz="28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91585C0B-486B-FAAD-1BC5-63D2F3E33D3E}"/>
              </a:ext>
            </a:extLst>
          </p:cNvPr>
          <p:cNvSpPr/>
          <p:nvPr/>
        </p:nvSpPr>
        <p:spPr>
          <a:xfrm>
            <a:off x="13513047" y="5070693"/>
            <a:ext cx="584002" cy="5686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7</a:t>
            </a:r>
            <a:endParaRPr lang="zh-CN" altLang="en-US" sz="2800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0E66729-3F9D-4646-3778-C0876492D266}"/>
              </a:ext>
            </a:extLst>
          </p:cNvPr>
          <p:cNvSpPr/>
          <p:nvPr/>
        </p:nvSpPr>
        <p:spPr>
          <a:xfrm>
            <a:off x="15896719" y="6771904"/>
            <a:ext cx="584002" cy="568636"/>
          </a:xfrm>
          <a:prstGeom prst="ellipse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800" dirty="0"/>
              <a:t>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158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41118-9BD2-C1AB-E6AA-E45F3F3A1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A6B62FD-F9F1-46EB-C047-9D3DCD922B25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2. Status A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nalysis – Organization Context </a:t>
            </a:r>
            <a:r>
              <a:rPr lang="en-US" altLang="zh-CN" dirty="0">
                <a:latin typeface="Calibri"/>
                <a:sym typeface="Helios Bold"/>
              </a:rPr>
              <a:t>(SWOT)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16599D"/>
              </a:solidFill>
              <a:effectLst/>
              <a:uLnTx/>
              <a:uFillTx/>
              <a:latin typeface="Calibri"/>
              <a:sym typeface="Helios Bold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B9BA08F-4A27-0E7B-8169-BCDF595D03DF}"/>
              </a:ext>
            </a:extLst>
          </p:cNvPr>
          <p:cNvSpPr/>
          <p:nvPr/>
        </p:nvSpPr>
        <p:spPr>
          <a:xfrm rot="5400000">
            <a:off x="-90006" y="2581342"/>
            <a:ext cx="3170728" cy="1771516"/>
          </a:xfrm>
          <a:custGeom>
            <a:avLst/>
            <a:gdLst/>
            <a:ahLst/>
            <a:cxnLst/>
            <a:rect l="l" t="t" r="r" b="b"/>
            <a:pathLst>
              <a:path w="3483023" h="1741512">
                <a:moveTo>
                  <a:pt x="0" y="0"/>
                </a:moveTo>
                <a:lnTo>
                  <a:pt x="3483023" y="0"/>
                </a:lnTo>
                <a:lnTo>
                  <a:pt x="3483023" y="1741511"/>
                </a:lnTo>
                <a:lnTo>
                  <a:pt x="0" y="1741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373C1AE-93EF-B10B-32C8-FF563B718B17}"/>
              </a:ext>
            </a:extLst>
          </p:cNvPr>
          <p:cNvSpPr/>
          <p:nvPr/>
        </p:nvSpPr>
        <p:spPr>
          <a:xfrm rot="5400000">
            <a:off x="8162477" y="2581342"/>
            <a:ext cx="3170728" cy="1771516"/>
          </a:xfrm>
          <a:custGeom>
            <a:avLst/>
            <a:gdLst/>
            <a:ahLst/>
            <a:cxnLst/>
            <a:rect l="l" t="t" r="r" b="b"/>
            <a:pathLst>
              <a:path w="3483023" h="1741512">
                <a:moveTo>
                  <a:pt x="0" y="0"/>
                </a:moveTo>
                <a:lnTo>
                  <a:pt x="3483023" y="0"/>
                </a:lnTo>
                <a:lnTo>
                  <a:pt x="3483023" y="1741511"/>
                </a:lnTo>
                <a:lnTo>
                  <a:pt x="0" y="174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D1C65A1-41C9-983C-8DF8-DF0223365A6F}"/>
              </a:ext>
            </a:extLst>
          </p:cNvPr>
          <p:cNvSpPr/>
          <p:nvPr/>
        </p:nvSpPr>
        <p:spPr>
          <a:xfrm rot="5400000">
            <a:off x="-92266" y="6631065"/>
            <a:ext cx="3175247" cy="1771516"/>
          </a:xfrm>
          <a:custGeom>
            <a:avLst/>
            <a:gdLst/>
            <a:ahLst/>
            <a:cxnLst/>
            <a:rect l="l" t="t" r="r" b="b"/>
            <a:pathLst>
              <a:path w="3483023" h="1741512">
                <a:moveTo>
                  <a:pt x="0" y="0"/>
                </a:moveTo>
                <a:lnTo>
                  <a:pt x="3483023" y="0"/>
                </a:lnTo>
                <a:lnTo>
                  <a:pt x="3483023" y="1741512"/>
                </a:lnTo>
                <a:lnTo>
                  <a:pt x="0" y="1741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8CE202D-C1AB-B01C-5B0C-7580DE740333}"/>
              </a:ext>
            </a:extLst>
          </p:cNvPr>
          <p:cNvSpPr/>
          <p:nvPr/>
        </p:nvSpPr>
        <p:spPr>
          <a:xfrm rot="5400000">
            <a:off x="8160216" y="6631064"/>
            <a:ext cx="3175249" cy="1771516"/>
          </a:xfrm>
          <a:custGeom>
            <a:avLst/>
            <a:gdLst/>
            <a:ahLst/>
            <a:cxnLst/>
            <a:rect l="l" t="t" r="r" b="b"/>
            <a:pathLst>
              <a:path w="3483023" h="1741512">
                <a:moveTo>
                  <a:pt x="0" y="0"/>
                </a:moveTo>
                <a:lnTo>
                  <a:pt x="3483023" y="0"/>
                </a:lnTo>
                <a:lnTo>
                  <a:pt x="3483023" y="1741512"/>
                </a:lnTo>
                <a:lnTo>
                  <a:pt x="0" y="17415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CE7CE305-1D53-E10F-5773-A394A580E99A}"/>
              </a:ext>
            </a:extLst>
          </p:cNvPr>
          <p:cNvSpPr/>
          <p:nvPr/>
        </p:nvSpPr>
        <p:spPr>
          <a:xfrm flipH="1">
            <a:off x="2177365" y="5416607"/>
            <a:ext cx="407500" cy="4008927"/>
          </a:xfrm>
          <a:custGeom>
            <a:avLst/>
            <a:gdLst/>
            <a:ahLst/>
            <a:cxnLst/>
            <a:rect l="l" t="t" r="r" b="b"/>
            <a:pathLst>
              <a:path w="400598" h="4115754">
                <a:moveTo>
                  <a:pt x="400598" y="0"/>
                </a:moveTo>
                <a:lnTo>
                  <a:pt x="0" y="0"/>
                </a:lnTo>
                <a:lnTo>
                  <a:pt x="0" y="4115754"/>
                </a:lnTo>
                <a:lnTo>
                  <a:pt x="400598" y="4115754"/>
                </a:lnTo>
                <a:lnTo>
                  <a:pt x="400598" y="0"/>
                </a:lnTo>
                <a:close/>
              </a:path>
            </a:pathLst>
          </a:custGeom>
          <a:blipFill>
            <a:blip r:embed="rId11"/>
            <a:stretch>
              <a:fillRect l="-305824"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4C76B0EA-040E-D08A-C810-002D4D2EA3CA}"/>
              </a:ext>
            </a:extLst>
          </p:cNvPr>
          <p:cNvSpPr/>
          <p:nvPr/>
        </p:nvSpPr>
        <p:spPr>
          <a:xfrm flipH="1">
            <a:off x="10429848" y="5416607"/>
            <a:ext cx="407500" cy="4008927"/>
          </a:xfrm>
          <a:custGeom>
            <a:avLst/>
            <a:gdLst/>
            <a:ahLst/>
            <a:cxnLst/>
            <a:rect l="l" t="t" r="r" b="b"/>
            <a:pathLst>
              <a:path w="400598" h="4115754">
                <a:moveTo>
                  <a:pt x="400598" y="0"/>
                </a:moveTo>
                <a:lnTo>
                  <a:pt x="0" y="0"/>
                </a:lnTo>
                <a:lnTo>
                  <a:pt x="0" y="4115754"/>
                </a:lnTo>
                <a:lnTo>
                  <a:pt x="400598" y="4115754"/>
                </a:lnTo>
                <a:lnTo>
                  <a:pt x="400598" y="0"/>
                </a:lnTo>
                <a:close/>
              </a:path>
            </a:pathLst>
          </a:custGeom>
          <a:blipFill>
            <a:blip r:embed="rId11"/>
            <a:stretch>
              <a:fillRect l="-305824"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E9C4A4C-6EFE-7919-E6CD-768A4F8F51E1}"/>
              </a:ext>
            </a:extLst>
          </p:cNvPr>
          <p:cNvSpPr txBox="1"/>
          <p:nvPr/>
        </p:nvSpPr>
        <p:spPr>
          <a:xfrm>
            <a:off x="939349" y="2618468"/>
            <a:ext cx="1334551" cy="197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7"/>
              </a:lnSpc>
              <a:spcBef>
                <a:spcPct val="0"/>
              </a:spcBef>
            </a:pPr>
            <a:r>
              <a:rPr lang="en-US" sz="11800" b="1" dirty="0">
                <a:solidFill>
                  <a:srgbClr val="FFFFFF"/>
                </a:solidFill>
                <a:latin typeface="+mj-lt"/>
                <a:ea typeface="Bebas Neue Bold"/>
                <a:cs typeface="Bebas Neue Bold"/>
                <a:sym typeface="Bebas Neue Bold"/>
              </a:rPr>
              <a:t>S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C6DD3013-2B7E-64C6-8EC0-BA656730BD88}"/>
              </a:ext>
            </a:extLst>
          </p:cNvPr>
          <p:cNvSpPr txBox="1"/>
          <p:nvPr/>
        </p:nvSpPr>
        <p:spPr>
          <a:xfrm>
            <a:off x="9191833" y="2618468"/>
            <a:ext cx="1334551" cy="197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7"/>
              </a:lnSpc>
              <a:spcBef>
                <a:spcPct val="0"/>
              </a:spcBef>
            </a:pPr>
            <a:r>
              <a:rPr lang="en-US" sz="11800" b="1" dirty="0">
                <a:solidFill>
                  <a:srgbClr val="FFFFFF"/>
                </a:solidFill>
                <a:latin typeface="+mj-lt"/>
                <a:ea typeface="Bebas Neue Bold"/>
                <a:cs typeface="Bebas Neue Bold"/>
                <a:sym typeface="Bebas Neue Bold"/>
              </a:rPr>
              <a:t>W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DB1403EC-4649-5A52-CD58-8877E8CF7F77}"/>
              </a:ext>
            </a:extLst>
          </p:cNvPr>
          <p:cNvSpPr txBox="1"/>
          <p:nvPr/>
        </p:nvSpPr>
        <p:spPr>
          <a:xfrm>
            <a:off x="939349" y="6448561"/>
            <a:ext cx="1334551" cy="197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7"/>
              </a:lnSpc>
              <a:spcBef>
                <a:spcPct val="0"/>
              </a:spcBef>
            </a:pPr>
            <a:r>
              <a:rPr lang="en-US" sz="11800" b="1">
                <a:solidFill>
                  <a:srgbClr val="FFFFFF"/>
                </a:solidFill>
                <a:latin typeface="+mj-lt"/>
                <a:ea typeface="Bebas Neue Bold"/>
                <a:cs typeface="Bebas Neue Bold"/>
                <a:sym typeface="Bebas Neue Bold"/>
              </a:rPr>
              <a:t>O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7903784D-444D-0B46-BE69-60171CEE8596}"/>
              </a:ext>
            </a:extLst>
          </p:cNvPr>
          <p:cNvSpPr txBox="1"/>
          <p:nvPr/>
        </p:nvSpPr>
        <p:spPr>
          <a:xfrm>
            <a:off x="9191833" y="6448561"/>
            <a:ext cx="1334551" cy="197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7"/>
              </a:lnSpc>
              <a:spcBef>
                <a:spcPct val="0"/>
              </a:spcBef>
            </a:pPr>
            <a:r>
              <a:rPr lang="en-US" sz="11800" b="1">
                <a:solidFill>
                  <a:srgbClr val="FFFFFF"/>
                </a:solidFill>
                <a:latin typeface="+mj-lt"/>
                <a:ea typeface="Bebas Neue Bold"/>
                <a:cs typeface="Bebas Neue Bold"/>
                <a:sym typeface="Bebas Neue Bold"/>
              </a:rPr>
              <a:t>T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391F78FE-71BE-CE97-4A17-4C639671F74C}"/>
              </a:ext>
            </a:extLst>
          </p:cNvPr>
          <p:cNvSpPr txBox="1"/>
          <p:nvPr/>
        </p:nvSpPr>
        <p:spPr>
          <a:xfrm>
            <a:off x="2912621" y="2439681"/>
            <a:ext cx="5305354" cy="2591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Clear Strategic Commitment</a:t>
            </a:r>
          </a:p>
          <a:p>
            <a:pPr lvl="1">
              <a:lnSpc>
                <a:spcPts val="2882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-high priority given to compliance issues</a:t>
            </a:r>
          </a:p>
          <a:p>
            <a:pPr lvl="1">
              <a:lnSpc>
                <a:spcPts val="2882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-promoting positive industrial </a:t>
            </a:r>
          </a:p>
          <a:p>
            <a:pPr marL="444555" lvl="1" indent="-222277" algn="l">
              <a:lnSpc>
                <a:spcPts val="288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Cross-functional Project Teams</a:t>
            </a:r>
          </a:p>
          <a:p>
            <a:pPr lvl="1">
              <a:lnSpc>
                <a:spcPts val="288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- Rapid problem response capability</a:t>
            </a:r>
          </a:p>
          <a:p>
            <a:pPr algn="l">
              <a:lnSpc>
                <a:spcPts val="2882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77D3505-DD2B-A223-CF82-87B48C8341E4}"/>
              </a:ext>
            </a:extLst>
          </p:cNvPr>
          <p:cNvSpPr txBox="1"/>
          <p:nvPr/>
        </p:nvSpPr>
        <p:spPr>
          <a:xfrm>
            <a:off x="3267567" y="1881734"/>
            <a:ext cx="2913107" cy="5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200" b="1">
                <a:solidFill>
                  <a:srgbClr val="625959"/>
                </a:solidFill>
                <a:latin typeface="+mj-lt"/>
                <a:ea typeface="Canva Sans Bold"/>
                <a:cs typeface="Canva Sans Bold"/>
                <a:sym typeface="Canva Sans Bold"/>
              </a:rPr>
              <a:t>STRENGTHS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C85E839-9FEA-5493-0F5D-AF5DEBF0E862}"/>
              </a:ext>
            </a:extLst>
          </p:cNvPr>
          <p:cNvSpPr txBox="1"/>
          <p:nvPr/>
        </p:nvSpPr>
        <p:spPr>
          <a:xfrm>
            <a:off x="11085497" y="2439681"/>
            <a:ext cx="5027132" cy="258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555" lvl="1" indent="-222277" algn="l">
              <a:lnSpc>
                <a:spcPts val="288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Lack of a Unified Data Platform</a:t>
            </a:r>
          </a:p>
          <a:p>
            <a:pPr lvl="1">
              <a:lnSpc>
                <a:spcPts val="288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 Labels generated in reliance on inaccurate database information will increase the risk of FSA violations</a:t>
            </a:r>
          </a:p>
          <a:p>
            <a:pPr marL="444555" lvl="1" indent="-222277" algn="l">
              <a:lnSpc>
                <a:spcPts val="288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Ambiguity of Responsibilities</a:t>
            </a:r>
          </a:p>
          <a:p>
            <a:pPr marL="444555" lvl="1" indent="-222277" algn="l">
              <a:lnSpc>
                <a:spcPts val="2882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Slow Brand Management and Design Process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BF3090A-A527-7910-A4EE-97B979017FA3}"/>
              </a:ext>
            </a:extLst>
          </p:cNvPr>
          <p:cNvSpPr txBox="1"/>
          <p:nvPr/>
        </p:nvSpPr>
        <p:spPr>
          <a:xfrm>
            <a:off x="11199694" y="1812636"/>
            <a:ext cx="2913107" cy="5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625959"/>
                </a:solidFill>
                <a:latin typeface="+mj-lt"/>
                <a:ea typeface="Canva Sans Bold"/>
                <a:cs typeface="Canva Sans Bold"/>
                <a:sym typeface="Canva Sans Bold"/>
              </a:rPr>
              <a:t>WEAKNESSES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4DAA1DA7-CF46-281F-99AF-DFD94D09C161}"/>
              </a:ext>
            </a:extLst>
          </p:cNvPr>
          <p:cNvSpPr txBox="1"/>
          <p:nvPr/>
        </p:nvSpPr>
        <p:spPr>
          <a:xfrm>
            <a:off x="2912621" y="6442393"/>
            <a:ext cx="5305354" cy="29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Standardisation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of FSA and EU Food Labelling</a:t>
            </a:r>
          </a:p>
          <a:p>
            <a:pPr lvl="1">
              <a:lnSpc>
                <a:spcPts val="2882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Favourable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to the establishment of credible brand image in the industry</a:t>
            </a:r>
          </a:p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System integration through the acquisition of PureFoods</a:t>
            </a:r>
          </a:p>
          <a:p>
            <a:pPr lvl="1">
              <a:lnSpc>
                <a:spcPts val="288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Centralised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 management of database</a:t>
            </a:r>
          </a:p>
          <a:p>
            <a:pPr algn="l">
              <a:lnSpc>
                <a:spcPts val="2882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FE75B56C-F1AC-8EAC-005D-747DACB43F99}"/>
              </a:ext>
            </a:extLst>
          </p:cNvPr>
          <p:cNvSpPr txBox="1"/>
          <p:nvPr/>
        </p:nvSpPr>
        <p:spPr>
          <a:xfrm>
            <a:off x="3152463" y="5711826"/>
            <a:ext cx="3910161" cy="5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625959"/>
                </a:solidFill>
                <a:latin typeface="+mj-lt"/>
                <a:ea typeface="Canva Sans Bold"/>
                <a:cs typeface="Canva Sans Bold"/>
                <a:sym typeface="Canva Sans Bold"/>
              </a:rPr>
              <a:t>OPPORTUNITIES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F73A3828-B84A-91C4-6E01-19D9B7B0A08B}"/>
              </a:ext>
            </a:extLst>
          </p:cNvPr>
          <p:cNvSpPr txBox="1"/>
          <p:nvPr/>
        </p:nvSpPr>
        <p:spPr>
          <a:xfrm>
            <a:off x="11199694" y="6442393"/>
            <a:ext cx="5041662" cy="29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FSA compliance ahead of schedule</a:t>
            </a:r>
          </a:p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Supplier Disruption (ALLPRINT Fire)</a:t>
            </a:r>
          </a:p>
          <a:p>
            <a:pPr lvl="1">
              <a:lnSpc>
                <a:spcPts val="2882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 Rising risk of project delays and compliance breaches</a:t>
            </a:r>
          </a:p>
          <a:p>
            <a:pPr marL="444555" lvl="1" indent="-222277" algn="l">
              <a:lnSpc>
                <a:spcPts val="2882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Unstable Manufacture Process</a:t>
            </a:r>
          </a:p>
          <a:p>
            <a:pPr lvl="1">
              <a:lnSpc>
                <a:spcPts val="2882"/>
              </a:lnSpc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 High penalty</a:t>
            </a:r>
          </a:p>
          <a:p>
            <a:pPr lvl="1">
              <a:lnSpc>
                <a:spcPts val="2882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+mj-lt"/>
                <a:ea typeface="Canva Sans"/>
                <a:cs typeface="Canva Sans"/>
                <a:sym typeface="Canva Sans"/>
              </a:rPr>
              <a:t>- Reduced customer trust</a:t>
            </a:r>
          </a:p>
          <a:p>
            <a:pPr algn="l">
              <a:lnSpc>
                <a:spcPts val="2882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+mj-lt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24487447-C606-1C75-FE89-0A06FD37C200}"/>
              </a:ext>
            </a:extLst>
          </p:cNvPr>
          <p:cNvSpPr txBox="1"/>
          <p:nvPr/>
        </p:nvSpPr>
        <p:spPr>
          <a:xfrm>
            <a:off x="11199694" y="5711826"/>
            <a:ext cx="2913107" cy="5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625959"/>
                </a:solidFill>
                <a:latin typeface="+mj-lt"/>
                <a:ea typeface="Canva Sans Bold"/>
                <a:cs typeface="Canva Sans Bold"/>
                <a:sym typeface="Canva Sans Bold"/>
              </a:rPr>
              <a:t>THREATS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ACFF3CFC-A8D9-C227-55CE-C6AC71644FE5}"/>
              </a:ext>
            </a:extLst>
          </p:cNvPr>
          <p:cNvSpPr/>
          <p:nvPr/>
        </p:nvSpPr>
        <p:spPr>
          <a:xfrm flipH="1">
            <a:off x="2175371" y="1736271"/>
            <a:ext cx="407500" cy="3498263"/>
          </a:xfrm>
          <a:custGeom>
            <a:avLst/>
            <a:gdLst/>
            <a:ahLst/>
            <a:cxnLst/>
            <a:rect l="l" t="t" r="r" b="b"/>
            <a:pathLst>
              <a:path w="400598" h="4115754">
                <a:moveTo>
                  <a:pt x="400598" y="0"/>
                </a:moveTo>
                <a:lnTo>
                  <a:pt x="0" y="0"/>
                </a:lnTo>
                <a:lnTo>
                  <a:pt x="0" y="4115754"/>
                </a:lnTo>
                <a:lnTo>
                  <a:pt x="400598" y="4115754"/>
                </a:lnTo>
                <a:lnTo>
                  <a:pt x="400598" y="0"/>
                </a:lnTo>
                <a:close/>
              </a:path>
            </a:pathLst>
          </a:custGeom>
          <a:blipFill>
            <a:blip r:embed="rId11"/>
            <a:stretch>
              <a:fillRect l="-305824"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F9AC789-70D4-3D2F-E9FC-18BE2DC18892}"/>
              </a:ext>
            </a:extLst>
          </p:cNvPr>
          <p:cNvSpPr/>
          <p:nvPr/>
        </p:nvSpPr>
        <p:spPr>
          <a:xfrm flipH="1">
            <a:off x="10429848" y="1751453"/>
            <a:ext cx="407500" cy="3483082"/>
          </a:xfrm>
          <a:custGeom>
            <a:avLst/>
            <a:gdLst/>
            <a:ahLst/>
            <a:cxnLst/>
            <a:rect l="l" t="t" r="r" b="b"/>
            <a:pathLst>
              <a:path w="400598" h="4115754">
                <a:moveTo>
                  <a:pt x="400598" y="0"/>
                </a:moveTo>
                <a:lnTo>
                  <a:pt x="0" y="0"/>
                </a:lnTo>
                <a:lnTo>
                  <a:pt x="0" y="4115754"/>
                </a:lnTo>
                <a:lnTo>
                  <a:pt x="400598" y="4115754"/>
                </a:lnTo>
                <a:lnTo>
                  <a:pt x="400598" y="0"/>
                </a:lnTo>
                <a:close/>
              </a:path>
            </a:pathLst>
          </a:custGeom>
          <a:blipFill>
            <a:blip r:embed="rId11"/>
            <a:stretch>
              <a:fillRect l="-305824"/>
            </a:stretch>
          </a:blipFill>
        </p:spPr>
        <p:txBody>
          <a:bodyPr/>
          <a:lstStyle/>
          <a:p>
            <a:endParaRPr lang="zh-CN" altLang="en-US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64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8A4C0-B788-FC83-7E0C-288CDD70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764A08-F91E-D20C-69A8-3EB91B1F2D6B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sym typeface="Helios Bold"/>
              </a:rPr>
              <a:t>3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. Recommendation Action 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7737994-5BA4-673B-E1F4-31B3E86553D0}"/>
              </a:ext>
            </a:extLst>
          </p:cNvPr>
          <p:cNvGrpSpPr/>
          <p:nvPr/>
        </p:nvGrpSpPr>
        <p:grpSpPr>
          <a:xfrm>
            <a:off x="1000125" y="2875596"/>
            <a:ext cx="16287750" cy="6763704"/>
            <a:chOff x="660400" y="1753484"/>
            <a:chExt cx="10858500" cy="450913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B3C3E6E-9339-D3A5-19C5-578994578D41}"/>
                </a:ext>
              </a:extLst>
            </p:cNvPr>
            <p:cNvGrpSpPr/>
            <p:nvPr/>
          </p:nvGrpSpPr>
          <p:grpSpPr>
            <a:xfrm>
              <a:off x="660400" y="1753484"/>
              <a:ext cx="3580130" cy="1374526"/>
              <a:chOff x="660400" y="1753484"/>
              <a:chExt cx="3580130" cy="1374526"/>
            </a:xfrm>
          </p:grpSpPr>
          <p:sp>
            <p:nvSpPr>
              <p:cNvPr id="41" name="Text1">
                <a:extLst>
                  <a:ext uri="{FF2B5EF4-FFF2-40B4-BE49-F238E27FC236}">
                    <a16:creationId xmlns:a16="http://schemas.microsoft.com/office/drawing/2014/main" id="{EB1CF7CC-2783-5C59-FA62-EF1FFAE581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195528"/>
                <a:ext cx="3079454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0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Amplify cross-team advantages, establish agile teams, plan sprint progress, and track regularly.</a:t>
                </a:r>
                <a:endParaRPr lang="zh-CN" altLang="en-US" sz="20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Bullet1">
                <a:extLst>
                  <a:ext uri="{FF2B5EF4-FFF2-40B4-BE49-F238E27FC236}">
                    <a16:creationId xmlns:a16="http://schemas.microsoft.com/office/drawing/2014/main" id="{73DC1210-3469-0D6E-08E9-34423D9D1F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70" y="1753484"/>
                <a:ext cx="3079460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Timeline Cutdown</a:t>
                </a:r>
              </a:p>
            </p:txBody>
          </p:sp>
          <p:sp>
            <p:nvSpPr>
              <p:cNvPr id="43" name="Number1">
                <a:extLst>
                  <a:ext uri="{FF2B5EF4-FFF2-40B4-BE49-F238E27FC236}">
                    <a16:creationId xmlns:a16="http://schemas.microsoft.com/office/drawing/2014/main" id="{8C9CA4EF-5D6F-F4E1-9040-0A9858E639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55DA998-3EC9-99EF-CC2F-C7767543C1F9}"/>
                </a:ext>
              </a:extLst>
            </p:cNvPr>
            <p:cNvGrpSpPr/>
            <p:nvPr/>
          </p:nvGrpSpPr>
          <p:grpSpPr>
            <a:xfrm>
              <a:off x="660400" y="3256529"/>
              <a:ext cx="3580130" cy="1374526"/>
              <a:chOff x="660400" y="1753484"/>
              <a:chExt cx="3580130" cy="1374526"/>
            </a:xfrm>
          </p:grpSpPr>
          <p:sp>
            <p:nvSpPr>
              <p:cNvPr id="46" name="Text2">
                <a:extLst>
                  <a:ext uri="{FF2B5EF4-FFF2-40B4-BE49-F238E27FC236}">
                    <a16:creationId xmlns:a16="http://schemas.microsoft.com/office/drawing/2014/main" id="{8F83B953-49F0-8D2B-3B9E-F30A4E08BE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195528"/>
                <a:ext cx="3079454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4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Designate internal experts/groups to conduct dynamic compliance monitoring to ensure that project outcomes meet the requirements of the FSA and UN.</a:t>
                </a:r>
                <a:endParaRPr lang="en-US" altLang="zh-CN" sz="24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Bullet2">
                <a:extLst>
                  <a:ext uri="{FF2B5EF4-FFF2-40B4-BE49-F238E27FC236}">
                    <a16:creationId xmlns:a16="http://schemas.microsoft.com/office/drawing/2014/main" id="{8C30453A-F6A4-A2BB-651B-7E3D346813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70" y="1753484"/>
                <a:ext cx="3079460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New Regulation</a:t>
                </a:r>
              </a:p>
            </p:txBody>
          </p:sp>
          <p:sp>
            <p:nvSpPr>
              <p:cNvPr id="48" name="Number2">
                <a:extLst>
                  <a:ext uri="{FF2B5EF4-FFF2-40B4-BE49-F238E27FC236}">
                    <a16:creationId xmlns:a16="http://schemas.microsoft.com/office/drawing/2014/main" id="{FEB67D4F-6A3D-97EA-3290-E8E2ACD8C3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D98D5F8-7871-CCBA-BD57-665E1FCFD744}"/>
                </a:ext>
              </a:extLst>
            </p:cNvPr>
            <p:cNvGrpSpPr/>
            <p:nvPr/>
          </p:nvGrpSpPr>
          <p:grpSpPr>
            <a:xfrm>
              <a:off x="660400" y="4759574"/>
              <a:ext cx="3801095" cy="1503046"/>
              <a:chOff x="660400" y="1753484"/>
              <a:chExt cx="3801095" cy="1503046"/>
            </a:xfrm>
          </p:grpSpPr>
          <p:sp>
            <p:nvSpPr>
              <p:cNvPr id="54" name="Text3">
                <a:extLst>
                  <a:ext uri="{FF2B5EF4-FFF2-40B4-BE49-F238E27FC236}">
                    <a16:creationId xmlns:a16="http://schemas.microsoft.com/office/drawing/2014/main" id="{F75FE478-9801-5DB9-3182-03BCFA3E37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324048"/>
                <a:ext cx="3079454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4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The PureFoods system is mainly utilized to integrate data to address the disadvantage of the company's scattered data platforms.</a:t>
                </a:r>
                <a:endParaRPr lang="en-US" altLang="zh-CN" sz="24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Bullet3">
                <a:extLst>
                  <a:ext uri="{FF2B5EF4-FFF2-40B4-BE49-F238E27FC236}">
                    <a16:creationId xmlns:a16="http://schemas.microsoft.com/office/drawing/2014/main" id="{F2599E25-9985-5D1C-A70B-B2FD5C5C71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70" y="1753484"/>
                <a:ext cx="3300425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28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Manufacturing Process Problem</a:t>
                </a:r>
              </a:p>
            </p:txBody>
          </p:sp>
          <p:sp>
            <p:nvSpPr>
              <p:cNvPr id="56" name="Number3">
                <a:extLst>
                  <a:ext uri="{FF2B5EF4-FFF2-40B4-BE49-F238E27FC236}">
                    <a16:creationId xmlns:a16="http://schemas.microsoft.com/office/drawing/2014/main" id="{687666E7-8912-ADA4-3872-81C3500E3D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34797B1-BB9A-3692-43AB-F5358F4DA44C}"/>
                </a:ext>
              </a:extLst>
            </p:cNvPr>
            <p:cNvGrpSpPr/>
            <p:nvPr/>
          </p:nvGrpSpPr>
          <p:grpSpPr>
            <a:xfrm>
              <a:off x="4363720" y="1753484"/>
              <a:ext cx="3751580" cy="1374526"/>
              <a:chOff x="660400" y="1753484"/>
              <a:chExt cx="3751580" cy="1374526"/>
            </a:xfrm>
          </p:grpSpPr>
          <p:sp>
            <p:nvSpPr>
              <p:cNvPr id="68" name="Text4">
                <a:extLst>
                  <a:ext uri="{FF2B5EF4-FFF2-40B4-BE49-F238E27FC236}">
                    <a16:creationId xmlns:a16="http://schemas.microsoft.com/office/drawing/2014/main" id="{A4701586-81F5-2845-90AE-D0D0EB7183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195528"/>
                <a:ext cx="3250911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4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Suspend non-core business (complete Internet update), and utilize PureFoods' existing advanced systems to reduce costs.</a:t>
                </a:r>
                <a:endParaRPr lang="en-US" altLang="zh-CN" sz="24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Bullet4">
                <a:extLst>
                  <a:ext uri="{FF2B5EF4-FFF2-40B4-BE49-F238E27FC236}">
                    <a16:creationId xmlns:a16="http://schemas.microsoft.com/office/drawing/2014/main" id="{B8F35D8D-415C-F7F2-24CA-B01D355592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70" y="1753484"/>
                <a:ext cx="3079460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Budget Cutdown</a:t>
                </a:r>
              </a:p>
            </p:txBody>
          </p:sp>
          <p:sp>
            <p:nvSpPr>
              <p:cNvPr id="70" name="Number4">
                <a:extLst>
                  <a:ext uri="{FF2B5EF4-FFF2-40B4-BE49-F238E27FC236}">
                    <a16:creationId xmlns:a16="http://schemas.microsoft.com/office/drawing/2014/main" id="{631DF4E6-1A70-2D23-05B9-8C43D5CFD08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175266B-7560-E091-55CF-1E2E5BA1F957}"/>
                </a:ext>
              </a:extLst>
            </p:cNvPr>
            <p:cNvGrpSpPr/>
            <p:nvPr/>
          </p:nvGrpSpPr>
          <p:grpSpPr>
            <a:xfrm>
              <a:off x="4363720" y="3256529"/>
              <a:ext cx="3580130" cy="1374526"/>
              <a:chOff x="660400" y="1753484"/>
              <a:chExt cx="3580130" cy="1374526"/>
            </a:xfrm>
          </p:grpSpPr>
          <p:sp>
            <p:nvSpPr>
              <p:cNvPr id="65" name="Text5">
                <a:extLst>
                  <a:ext uri="{FF2B5EF4-FFF2-40B4-BE49-F238E27FC236}">
                    <a16:creationId xmlns:a16="http://schemas.microsoft.com/office/drawing/2014/main" id="{D26088AD-EB56-A0E2-F898-EA4003B93B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195528"/>
                <a:ext cx="3079454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4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First, confirm whether an accident has really occurred. At the same time, contact other suppliers and discuss cooperation through the brand's influence.</a:t>
                </a:r>
                <a:endParaRPr lang="en-US" altLang="zh-CN" sz="24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Bullet5">
                <a:extLst>
                  <a:ext uri="{FF2B5EF4-FFF2-40B4-BE49-F238E27FC236}">
                    <a16:creationId xmlns:a16="http://schemas.microsoft.com/office/drawing/2014/main" id="{1586F3DE-ECDB-C23C-1DE5-9FCD879F7C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70" y="1753484"/>
                <a:ext cx="3079460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Supplier Accident</a:t>
                </a:r>
              </a:p>
            </p:txBody>
          </p:sp>
          <p:sp>
            <p:nvSpPr>
              <p:cNvPr id="67" name="Number5">
                <a:extLst>
                  <a:ext uri="{FF2B5EF4-FFF2-40B4-BE49-F238E27FC236}">
                    <a16:creationId xmlns:a16="http://schemas.microsoft.com/office/drawing/2014/main" id="{0D978DE6-719C-A494-3B2A-35A2CB288F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7DCCB55-2AC2-56FE-0199-7225ED7AF789}"/>
                </a:ext>
              </a:extLst>
            </p:cNvPr>
            <p:cNvGrpSpPr/>
            <p:nvPr/>
          </p:nvGrpSpPr>
          <p:grpSpPr>
            <a:xfrm>
              <a:off x="4363720" y="4695737"/>
              <a:ext cx="3588942" cy="1566883"/>
              <a:chOff x="660400" y="1689647"/>
              <a:chExt cx="3588942" cy="1566883"/>
            </a:xfrm>
          </p:grpSpPr>
          <p:sp>
            <p:nvSpPr>
              <p:cNvPr id="62" name="Text6">
                <a:extLst>
                  <a:ext uri="{FF2B5EF4-FFF2-40B4-BE49-F238E27FC236}">
                    <a16:creationId xmlns:a16="http://schemas.microsoft.com/office/drawing/2014/main" id="{702F4B61-2404-9498-1E4B-2461E7666FB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1069" y="2324048"/>
                <a:ext cx="3079454" cy="93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GB" altLang="zh-CN" sz="2400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Cooperate with the market and brands to set up a label design team to review samples and speed up process efficiency.</a:t>
                </a:r>
                <a:endParaRPr lang="en-US" altLang="zh-CN" sz="2400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Bullet6">
                <a:extLst>
                  <a:ext uri="{FF2B5EF4-FFF2-40B4-BE49-F238E27FC236}">
                    <a16:creationId xmlns:a16="http://schemas.microsoft.com/office/drawing/2014/main" id="{ECEA37FD-5F4D-9E3B-03F4-1D45159EC5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9882" y="1689647"/>
                <a:ext cx="3079460" cy="442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3200" b="1" dirty="0">
                    <a:solidFill>
                      <a:schemeClr val="tx1"/>
                    </a:solidFill>
                    <a:latin typeface="+mj-lt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Re-design and Re-print</a:t>
                </a:r>
              </a:p>
            </p:txBody>
          </p:sp>
          <p:sp>
            <p:nvSpPr>
              <p:cNvPr id="64" name="Number6">
                <a:extLst>
                  <a:ext uri="{FF2B5EF4-FFF2-40B4-BE49-F238E27FC236}">
                    <a16:creationId xmlns:a16="http://schemas.microsoft.com/office/drawing/2014/main" id="{4E5D352F-D461-249C-A5F5-D7CAD7CE4E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0400" y="1753484"/>
                <a:ext cx="442045" cy="4420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endParaRPr lang="zh-CN" altLang="en-US" sz="3200" dirty="0">
                  <a:solidFill>
                    <a:srgbClr val="FFFFFF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íś1iďê">
              <a:extLst>
                <a:ext uri="{FF2B5EF4-FFF2-40B4-BE49-F238E27FC236}">
                  <a16:creationId xmlns:a16="http://schemas.microsoft.com/office/drawing/2014/main" id="{56B3773C-BE81-992F-1DA4-36975B4EC7CC}"/>
                </a:ext>
              </a:extLst>
            </p:cNvPr>
            <p:cNvGrpSpPr/>
            <p:nvPr/>
          </p:nvGrpSpPr>
          <p:grpSpPr>
            <a:xfrm>
              <a:off x="8115300" y="2146881"/>
              <a:ext cx="3403600" cy="3582916"/>
              <a:chOff x="1611722" y="2838154"/>
              <a:chExt cx="3474173" cy="3657207"/>
            </a:xfrm>
          </p:grpSpPr>
          <p:grpSp>
            <p:nvGrpSpPr>
              <p:cNvPr id="5" name="iṡľïďè">
                <a:extLst>
                  <a:ext uri="{FF2B5EF4-FFF2-40B4-BE49-F238E27FC236}">
                    <a16:creationId xmlns:a16="http://schemas.microsoft.com/office/drawing/2014/main" id="{6BC7C681-2EA8-8B41-C3BB-9AD1543F13EA}"/>
                  </a:ext>
                </a:extLst>
              </p:cNvPr>
              <p:cNvGrpSpPr/>
              <p:nvPr/>
            </p:nvGrpSpPr>
            <p:grpSpPr>
              <a:xfrm>
                <a:off x="1611722" y="5232657"/>
                <a:ext cx="3474173" cy="1262704"/>
                <a:chOff x="1611722" y="5232657"/>
                <a:chExt cx="3474173" cy="1262704"/>
              </a:xfrm>
            </p:grpSpPr>
            <p:sp>
              <p:nvSpPr>
                <p:cNvPr id="12" name="ïṥḷîḍé">
                  <a:extLst>
                    <a:ext uri="{FF2B5EF4-FFF2-40B4-BE49-F238E27FC236}">
                      <a16:creationId xmlns:a16="http://schemas.microsoft.com/office/drawing/2014/main" id="{BD6C24EF-3039-201B-C6C4-321F7EFEFE7B}"/>
                    </a:ext>
                  </a:extLst>
                </p:cNvPr>
                <p:cNvSpPr/>
                <p:nvPr/>
              </p:nvSpPr>
              <p:spPr bwMode="auto">
                <a:xfrm>
                  <a:off x="3348229" y="5232657"/>
                  <a:ext cx="1737666" cy="1262704"/>
                </a:xfrm>
                <a:custGeom>
                  <a:avLst/>
                  <a:gdLst>
                    <a:gd name="T0" fmla="*/ 0 w 1500"/>
                    <a:gd name="T1" fmla="*/ 426 h 1090"/>
                    <a:gd name="T2" fmla="*/ 0 w 1500"/>
                    <a:gd name="T3" fmla="*/ 1090 h 1090"/>
                    <a:gd name="T4" fmla="*/ 1500 w 1500"/>
                    <a:gd name="T5" fmla="*/ 551 h 1090"/>
                    <a:gd name="T6" fmla="*/ 1182 w 1500"/>
                    <a:gd name="T7" fmla="*/ 0 h 1090"/>
                    <a:gd name="T8" fmla="*/ 0 w 1500"/>
                    <a:gd name="T9" fmla="*/ 426 h 1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0" h="1090">
                      <a:moveTo>
                        <a:pt x="0" y="426"/>
                      </a:moveTo>
                      <a:lnTo>
                        <a:pt x="0" y="1090"/>
                      </a:lnTo>
                      <a:lnTo>
                        <a:pt x="1500" y="551"/>
                      </a:lnTo>
                      <a:lnTo>
                        <a:pt x="1182" y="0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30000"/>
                  </a:schemeClr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" name="ïṣļíďè">
                  <a:extLst>
                    <a:ext uri="{FF2B5EF4-FFF2-40B4-BE49-F238E27FC236}">
                      <a16:creationId xmlns:a16="http://schemas.microsoft.com/office/drawing/2014/main" id="{27C13AA9-BD21-D235-894E-905B4A8C62B8}"/>
                    </a:ext>
                  </a:extLst>
                </p:cNvPr>
                <p:cNvSpPr/>
                <p:nvPr/>
              </p:nvSpPr>
              <p:spPr bwMode="auto">
                <a:xfrm>
                  <a:off x="1611722" y="5232657"/>
                  <a:ext cx="1736507" cy="1262704"/>
                </a:xfrm>
                <a:custGeom>
                  <a:avLst/>
                  <a:gdLst>
                    <a:gd name="T0" fmla="*/ 0 w 1499"/>
                    <a:gd name="T1" fmla="*/ 551 h 1090"/>
                    <a:gd name="T2" fmla="*/ 1499 w 1499"/>
                    <a:gd name="T3" fmla="*/ 1090 h 1090"/>
                    <a:gd name="T4" fmla="*/ 1499 w 1499"/>
                    <a:gd name="T5" fmla="*/ 426 h 1090"/>
                    <a:gd name="T6" fmla="*/ 317 w 1499"/>
                    <a:gd name="T7" fmla="*/ 0 h 1090"/>
                    <a:gd name="T8" fmla="*/ 0 w 1499"/>
                    <a:gd name="T9" fmla="*/ 551 h 1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9" h="1090">
                      <a:moveTo>
                        <a:pt x="0" y="551"/>
                      </a:moveTo>
                      <a:lnTo>
                        <a:pt x="1499" y="1090"/>
                      </a:lnTo>
                      <a:lnTo>
                        <a:pt x="1499" y="426"/>
                      </a:lnTo>
                      <a:lnTo>
                        <a:pt x="317" y="0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6" name="îṧḻíḑê">
                <a:extLst>
                  <a:ext uri="{FF2B5EF4-FFF2-40B4-BE49-F238E27FC236}">
                    <a16:creationId xmlns:a16="http://schemas.microsoft.com/office/drawing/2014/main" id="{B85ECFED-3A94-A8B7-F844-63C15C40BC1D}"/>
                  </a:ext>
                </a:extLst>
              </p:cNvPr>
              <p:cNvGrpSpPr/>
              <p:nvPr/>
            </p:nvGrpSpPr>
            <p:grpSpPr>
              <a:xfrm>
                <a:off x="2022969" y="4594354"/>
                <a:ext cx="2651678" cy="1035650"/>
                <a:chOff x="2022969" y="4594354"/>
                <a:chExt cx="2651678" cy="1035650"/>
              </a:xfrm>
            </p:grpSpPr>
            <p:sp>
              <p:nvSpPr>
                <p:cNvPr id="10" name="išḷïďe">
                  <a:extLst>
                    <a:ext uri="{FF2B5EF4-FFF2-40B4-BE49-F238E27FC236}">
                      <a16:creationId xmlns:a16="http://schemas.microsoft.com/office/drawing/2014/main" id="{4CB25E47-DCBD-CAAF-FEA3-7C9E7B0E5130}"/>
                    </a:ext>
                  </a:extLst>
                </p:cNvPr>
                <p:cNvSpPr/>
                <p:nvPr/>
              </p:nvSpPr>
              <p:spPr bwMode="auto">
                <a:xfrm>
                  <a:off x="3348229" y="4594355"/>
                  <a:ext cx="1326418" cy="1035649"/>
                </a:xfrm>
                <a:custGeom>
                  <a:avLst/>
                  <a:gdLst>
                    <a:gd name="T0" fmla="*/ 865 w 1145"/>
                    <a:gd name="T1" fmla="*/ 0 h 894"/>
                    <a:gd name="T2" fmla="*/ 0 w 1145"/>
                    <a:gd name="T3" fmla="*/ 309 h 894"/>
                    <a:gd name="T4" fmla="*/ 0 w 1145"/>
                    <a:gd name="T5" fmla="*/ 894 h 894"/>
                    <a:gd name="T6" fmla="*/ 1145 w 1145"/>
                    <a:gd name="T7" fmla="*/ 484 h 894"/>
                    <a:gd name="T8" fmla="*/ 865 w 1145"/>
                    <a:gd name="T9" fmla="*/ 0 h 8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5" h="894">
                      <a:moveTo>
                        <a:pt x="865" y="0"/>
                      </a:moveTo>
                      <a:lnTo>
                        <a:pt x="0" y="309"/>
                      </a:lnTo>
                      <a:lnTo>
                        <a:pt x="0" y="894"/>
                      </a:lnTo>
                      <a:lnTo>
                        <a:pt x="1145" y="484"/>
                      </a:lnTo>
                      <a:lnTo>
                        <a:pt x="865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30000"/>
                  </a:schemeClr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" name="îṩḻidè">
                  <a:extLst>
                    <a:ext uri="{FF2B5EF4-FFF2-40B4-BE49-F238E27FC236}">
                      <a16:creationId xmlns:a16="http://schemas.microsoft.com/office/drawing/2014/main" id="{068920C1-36E0-2215-61EA-CFBD01C65728}"/>
                    </a:ext>
                  </a:extLst>
                </p:cNvPr>
                <p:cNvSpPr/>
                <p:nvPr/>
              </p:nvSpPr>
              <p:spPr bwMode="auto">
                <a:xfrm>
                  <a:off x="2022969" y="4594354"/>
                  <a:ext cx="1325260" cy="1035649"/>
                </a:xfrm>
                <a:custGeom>
                  <a:avLst/>
                  <a:gdLst>
                    <a:gd name="T0" fmla="*/ 0 w 1144"/>
                    <a:gd name="T1" fmla="*/ 484 h 894"/>
                    <a:gd name="T2" fmla="*/ 1144 w 1144"/>
                    <a:gd name="T3" fmla="*/ 894 h 894"/>
                    <a:gd name="T4" fmla="*/ 1144 w 1144"/>
                    <a:gd name="T5" fmla="*/ 309 h 894"/>
                    <a:gd name="T6" fmla="*/ 280 w 1144"/>
                    <a:gd name="T7" fmla="*/ 0 h 894"/>
                    <a:gd name="T8" fmla="*/ 0 w 1144"/>
                    <a:gd name="T9" fmla="*/ 484 h 8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4" h="894">
                      <a:moveTo>
                        <a:pt x="0" y="484"/>
                      </a:moveTo>
                      <a:lnTo>
                        <a:pt x="1144" y="894"/>
                      </a:lnTo>
                      <a:lnTo>
                        <a:pt x="1144" y="309"/>
                      </a:lnTo>
                      <a:lnTo>
                        <a:pt x="280" y="0"/>
                      </a:lnTo>
                      <a:lnTo>
                        <a:pt x="0" y="48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îšḷiḓè">
                <a:extLst>
                  <a:ext uri="{FF2B5EF4-FFF2-40B4-BE49-F238E27FC236}">
                    <a16:creationId xmlns:a16="http://schemas.microsoft.com/office/drawing/2014/main" id="{90CB8E34-B91F-2CF5-D0AC-B31BD7DB9B5E}"/>
                  </a:ext>
                </a:extLst>
              </p:cNvPr>
              <p:cNvGrpSpPr/>
              <p:nvPr/>
            </p:nvGrpSpPr>
            <p:grpSpPr>
              <a:xfrm>
                <a:off x="2390196" y="2838154"/>
                <a:ext cx="1916066" cy="2016850"/>
                <a:chOff x="2390196" y="2838154"/>
                <a:chExt cx="1916066" cy="2016850"/>
              </a:xfrm>
            </p:grpSpPr>
            <p:sp>
              <p:nvSpPr>
                <p:cNvPr id="8" name="iS1ïdè">
                  <a:extLst>
                    <a:ext uri="{FF2B5EF4-FFF2-40B4-BE49-F238E27FC236}">
                      <a16:creationId xmlns:a16="http://schemas.microsoft.com/office/drawing/2014/main" id="{DC3059D9-A10B-2F9F-AEEB-1BE9E951D298}"/>
                    </a:ext>
                  </a:extLst>
                </p:cNvPr>
                <p:cNvSpPr/>
                <p:nvPr/>
              </p:nvSpPr>
              <p:spPr bwMode="auto">
                <a:xfrm>
                  <a:off x="3348229" y="2838154"/>
                  <a:ext cx="958033" cy="2016850"/>
                </a:xfrm>
                <a:custGeom>
                  <a:avLst/>
                  <a:gdLst>
                    <a:gd name="T0" fmla="*/ 0 w 827"/>
                    <a:gd name="T1" fmla="*/ 0 h 1741"/>
                    <a:gd name="T2" fmla="*/ 0 w 827"/>
                    <a:gd name="T3" fmla="*/ 1741 h 1741"/>
                    <a:gd name="T4" fmla="*/ 827 w 827"/>
                    <a:gd name="T5" fmla="*/ 1445 h 1741"/>
                    <a:gd name="T6" fmla="*/ 0 w 827"/>
                    <a:gd name="T7" fmla="*/ 0 h 1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7" h="1741">
                      <a:moveTo>
                        <a:pt x="0" y="0"/>
                      </a:moveTo>
                      <a:lnTo>
                        <a:pt x="0" y="1741"/>
                      </a:lnTo>
                      <a:lnTo>
                        <a:pt x="827" y="1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65000"/>
                  </a:schemeClr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" name="ïśļíḑè">
                  <a:extLst>
                    <a:ext uri="{FF2B5EF4-FFF2-40B4-BE49-F238E27FC236}">
                      <a16:creationId xmlns:a16="http://schemas.microsoft.com/office/drawing/2014/main" id="{D829E07C-E813-3D7F-70C4-1C6B0D220B8C}"/>
                    </a:ext>
                  </a:extLst>
                </p:cNvPr>
                <p:cNvSpPr/>
                <p:nvPr/>
              </p:nvSpPr>
              <p:spPr bwMode="auto">
                <a:xfrm>
                  <a:off x="2390196" y="2838154"/>
                  <a:ext cx="958033" cy="2016850"/>
                </a:xfrm>
                <a:custGeom>
                  <a:avLst/>
                  <a:gdLst>
                    <a:gd name="T0" fmla="*/ 827 w 827"/>
                    <a:gd name="T1" fmla="*/ 1741 h 1741"/>
                    <a:gd name="T2" fmla="*/ 827 w 827"/>
                    <a:gd name="T3" fmla="*/ 0 h 1741"/>
                    <a:gd name="T4" fmla="*/ 0 w 827"/>
                    <a:gd name="T5" fmla="*/ 1445 h 1741"/>
                    <a:gd name="T6" fmla="*/ 827 w 827"/>
                    <a:gd name="T7" fmla="*/ 1741 h 1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7" h="1741">
                      <a:moveTo>
                        <a:pt x="827" y="1741"/>
                      </a:moveTo>
                      <a:lnTo>
                        <a:pt x="827" y="0"/>
                      </a:lnTo>
                      <a:lnTo>
                        <a:pt x="0" y="1445"/>
                      </a:lnTo>
                      <a:lnTo>
                        <a:pt x="827" y="17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137160" tIns="68580" rIns="137160" bIns="68580" anchor="ctr">
                  <a:normAutofit/>
                </a:bodyPr>
                <a:lstStyle/>
                <a:p>
                  <a:pPr algn="ctr"/>
                  <a:endParaRPr sz="3200">
                    <a:latin typeface="+mj-lt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6" name="Text1">
            <a:extLst>
              <a:ext uri="{FF2B5EF4-FFF2-40B4-BE49-F238E27FC236}">
                <a16:creationId xmlns:a16="http://schemas.microsoft.com/office/drawing/2014/main" id="{C444E1A1-8604-CD51-8196-7302E6F40E13}"/>
              </a:ext>
            </a:extLst>
          </p:cNvPr>
          <p:cNvSpPr>
            <a:spLocks/>
          </p:cNvSpPr>
          <p:nvPr/>
        </p:nvSpPr>
        <p:spPr>
          <a:xfrm>
            <a:off x="1000124" y="1884452"/>
            <a:ext cx="15535275" cy="742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GB" altLang="zh-C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Combined with R.I. </a:t>
            </a:r>
            <a:r>
              <a:rPr lang="en-US" altLang="zh-C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plc’s</a:t>
            </a:r>
            <a:r>
              <a:rPr lang="en-GB" altLang="zh-C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SWOT analysis, design actions to deal with Must-have Changes:</a:t>
            </a:r>
            <a:endParaRPr lang="en-US" altLang="zh-CN"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4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394E4-A7A5-DDDB-2DE1-617989BA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6F4BB07-8916-73A8-7351-4CA3A12F8FC0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3. Recommendation Action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53CAE8-C61B-E7D8-0811-9E48E5A7236D}"/>
              </a:ext>
            </a:extLst>
          </p:cNvPr>
          <p:cNvGrpSpPr/>
          <p:nvPr/>
        </p:nvGrpSpPr>
        <p:grpSpPr>
          <a:xfrm>
            <a:off x="870158" y="2082476"/>
            <a:ext cx="5370195" cy="663068"/>
            <a:chOff x="660400" y="1753484"/>
            <a:chExt cx="3580130" cy="442045"/>
          </a:xfrm>
        </p:grpSpPr>
        <p:sp>
          <p:nvSpPr>
            <p:cNvPr id="37" name="Bullet1">
              <a:extLst>
                <a:ext uri="{FF2B5EF4-FFF2-40B4-BE49-F238E27FC236}">
                  <a16:creationId xmlns:a16="http://schemas.microsoft.com/office/drawing/2014/main" id="{FFE5A612-30DD-996A-EEF5-6B7E2A0F39E8}"/>
                </a:ext>
              </a:extLst>
            </p:cNvPr>
            <p:cNvSpPr>
              <a:spLocks/>
            </p:cNvSpPr>
            <p:nvPr/>
          </p:nvSpPr>
          <p:spPr>
            <a:xfrm>
              <a:off x="1161070" y="1753484"/>
              <a:ext cx="3079460" cy="442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68580" rIns="137160" bIns="68580" rtlCol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3200" b="1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Leadership</a:t>
              </a:r>
            </a:p>
          </p:txBody>
        </p:sp>
        <p:sp>
          <p:nvSpPr>
            <p:cNvPr id="38" name="Number1">
              <a:extLst>
                <a:ext uri="{FF2B5EF4-FFF2-40B4-BE49-F238E27FC236}">
                  <a16:creationId xmlns:a16="http://schemas.microsoft.com/office/drawing/2014/main" id="{83AC1982-1F5C-3C1E-82EA-AC2448D34351}"/>
                </a:ext>
              </a:extLst>
            </p:cNvPr>
            <p:cNvSpPr>
              <a:spLocks/>
            </p:cNvSpPr>
            <p:nvPr/>
          </p:nvSpPr>
          <p:spPr>
            <a:xfrm>
              <a:off x="660400" y="1753484"/>
              <a:ext cx="442045" cy="4420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wrap="none" rtlCol="0" anchor="ctr">
              <a:normAutofit/>
            </a:bodyPr>
            <a:lstStyle/>
            <a:p>
              <a:pPr algn="ctr"/>
              <a:endParaRPr lang="zh-CN" altLang="en-US" sz="3200" dirty="0">
                <a:solidFill>
                  <a:srgbClr val="FFFFFF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03916A-FA49-CF38-DA17-087483F130C3}"/>
              </a:ext>
            </a:extLst>
          </p:cNvPr>
          <p:cNvGrpSpPr/>
          <p:nvPr/>
        </p:nvGrpSpPr>
        <p:grpSpPr>
          <a:xfrm>
            <a:off x="8773050" y="2052094"/>
            <a:ext cx="5370195" cy="663068"/>
            <a:chOff x="660400" y="1753484"/>
            <a:chExt cx="3580130" cy="442045"/>
          </a:xfrm>
        </p:grpSpPr>
        <p:sp>
          <p:nvSpPr>
            <p:cNvPr id="34" name="Bullet2">
              <a:extLst>
                <a:ext uri="{FF2B5EF4-FFF2-40B4-BE49-F238E27FC236}">
                  <a16:creationId xmlns:a16="http://schemas.microsoft.com/office/drawing/2014/main" id="{3B0B62B3-2021-1FB4-9A73-9B1CB889953D}"/>
                </a:ext>
              </a:extLst>
            </p:cNvPr>
            <p:cNvSpPr>
              <a:spLocks/>
            </p:cNvSpPr>
            <p:nvPr/>
          </p:nvSpPr>
          <p:spPr>
            <a:xfrm>
              <a:off x="1161070" y="1753484"/>
              <a:ext cx="3079460" cy="442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68580" rIns="137160" bIns="68580" rtlCol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3200" b="1" dirty="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Systems</a:t>
              </a:r>
            </a:p>
          </p:txBody>
        </p:sp>
        <p:sp>
          <p:nvSpPr>
            <p:cNvPr id="35" name="Number2">
              <a:extLst>
                <a:ext uri="{FF2B5EF4-FFF2-40B4-BE49-F238E27FC236}">
                  <a16:creationId xmlns:a16="http://schemas.microsoft.com/office/drawing/2014/main" id="{83D137CE-CCC9-7494-F8F8-46AA7DCC702C}"/>
                </a:ext>
              </a:extLst>
            </p:cNvPr>
            <p:cNvSpPr>
              <a:spLocks/>
            </p:cNvSpPr>
            <p:nvPr/>
          </p:nvSpPr>
          <p:spPr>
            <a:xfrm>
              <a:off x="660400" y="1753484"/>
              <a:ext cx="442045" cy="442045"/>
            </a:xfrm>
            <a:prstGeom prst="roundRect">
              <a:avLst/>
            </a:pr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wrap="none" rtlCol="0" anchor="ctr">
              <a:normAutofit/>
            </a:bodyPr>
            <a:lstStyle/>
            <a:p>
              <a:pPr algn="ctr"/>
              <a:endParaRPr lang="zh-CN" altLang="en-US" sz="3200" dirty="0">
                <a:solidFill>
                  <a:srgbClr val="FFFFFF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íś1iďê">
            <a:extLst>
              <a:ext uri="{FF2B5EF4-FFF2-40B4-BE49-F238E27FC236}">
                <a16:creationId xmlns:a16="http://schemas.microsoft.com/office/drawing/2014/main" id="{45DAF4A2-A49A-BDEB-24F3-237CE9D60FD7}"/>
              </a:ext>
            </a:extLst>
          </p:cNvPr>
          <p:cNvGrpSpPr/>
          <p:nvPr/>
        </p:nvGrpSpPr>
        <p:grpSpPr>
          <a:xfrm>
            <a:off x="12672289" y="4337848"/>
            <a:ext cx="5079109" cy="5346698"/>
            <a:chOff x="1611722" y="2838154"/>
            <a:chExt cx="3474173" cy="3657207"/>
          </a:xfrm>
        </p:grpSpPr>
        <p:grpSp>
          <p:nvGrpSpPr>
            <p:cNvPr id="12" name="iṡľïďè">
              <a:extLst>
                <a:ext uri="{FF2B5EF4-FFF2-40B4-BE49-F238E27FC236}">
                  <a16:creationId xmlns:a16="http://schemas.microsoft.com/office/drawing/2014/main" id="{1930299B-BF7C-DA50-0BBE-E89518E25E29}"/>
                </a:ext>
              </a:extLst>
            </p:cNvPr>
            <p:cNvGrpSpPr/>
            <p:nvPr/>
          </p:nvGrpSpPr>
          <p:grpSpPr>
            <a:xfrm>
              <a:off x="1611722" y="5232657"/>
              <a:ext cx="3474173" cy="1262704"/>
              <a:chOff x="1611722" y="5232657"/>
              <a:chExt cx="3474173" cy="1262704"/>
            </a:xfrm>
          </p:grpSpPr>
          <p:sp>
            <p:nvSpPr>
              <p:cNvPr id="19" name="ïṥḷîḍé">
                <a:extLst>
                  <a:ext uri="{FF2B5EF4-FFF2-40B4-BE49-F238E27FC236}">
                    <a16:creationId xmlns:a16="http://schemas.microsoft.com/office/drawing/2014/main" id="{A4608969-98B9-9025-45FA-E903AEA67835}"/>
                  </a:ext>
                </a:extLst>
              </p:cNvPr>
              <p:cNvSpPr/>
              <p:nvPr/>
            </p:nvSpPr>
            <p:spPr bwMode="auto">
              <a:xfrm>
                <a:off x="3348229" y="5232657"/>
                <a:ext cx="1737666" cy="1262704"/>
              </a:xfrm>
              <a:custGeom>
                <a:avLst/>
                <a:gdLst>
                  <a:gd name="T0" fmla="*/ 0 w 1500"/>
                  <a:gd name="T1" fmla="*/ 426 h 1090"/>
                  <a:gd name="T2" fmla="*/ 0 w 1500"/>
                  <a:gd name="T3" fmla="*/ 1090 h 1090"/>
                  <a:gd name="T4" fmla="*/ 1500 w 1500"/>
                  <a:gd name="T5" fmla="*/ 551 h 1090"/>
                  <a:gd name="T6" fmla="*/ 1182 w 1500"/>
                  <a:gd name="T7" fmla="*/ 0 h 1090"/>
                  <a:gd name="T8" fmla="*/ 0 w 1500"/>
                  <a:gd name="T9" fmla="*/ 426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0" h="1090">
                    <a:moveTo>
                      <a:pt x="0" y="426"/>
                    </a:moveTo>
                    <a:lnTo>
                      <a:pt x="0" y="1090"/>
                    </a:lnTo>
                    <a:lnTo>
                      <a:pt x="1500" y="551"/>
                    </a:lnTo>
                    <a:lnTo>
                      <a:pt x="1182" y="0"/>
                    </a:lnTo>
                    <a:lnTo>
                      <a:pt x="0" y="426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ïṣļíďè">
                <a:extLst>
                  <a:ext uri="{FF2B5EF4-FFF2-40B4-BE49-F238E27FC236}">
                    <a16:creationId xmlns:a16="http://schemas.microsoft.com/office/drawing/2014/main" id="{DA2D2533-9516-F993-E78C-07D2A892FBC2}"/>
                  </a:ext>
                </a:extLst>
              </p:cNvPr>
              <p:cNvSpPr/>
              <p:nvPr/>
            </p:nvSpPr>
            <p:spPr bwMode="auto">
              <a:xfrm>
                <a:off x="1611722" y="5232657"/>
                <a:ext cx="1736507" cy="1262704"/>
              </a:xfrm>
              <a:custGeom>
                <a:avLst/>
                <a:gdLst>
                  <a:gd name="T0" fmla="*/ 0 w 1499"/>
                  <a:gd name="T1" fmla="*/ 551 h 1090"/>
                  <a:gd name="T2" fmla="*/ 1499 w 1499"/>
                  <a:gd name="T3" fmla="*/ 1090 h 1090"/>
                  <a:gd name="T4" fmla="*/ 1499 w 1499"/>
                  <a:gd name="T5" fmla="*/ 426 h 1090"/>
                  <a:gd name="T6" fmla="*/ 317 w 1499"/>
                  <a:gd name="T7" fmla="*/ 0 h 1090"/>
                  <a:gd name="T8" fmla="*/ 0 w 1499"/>
                  <a:gd name="T9" fmla="*/ 551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9" h="1090">
                    <a:moveTo>
                      <a:pt x="0" y="551"/>
                    </a:moveTo>
                    <a:lnTo>
                      <a:pt x="1499" y="1090"/>
                    </a:lnTo>
                    <a:lnTo>
                      <a:pt x="1499" y="426"/>
                    </a:lnTo>
                    <a:lnTo>
                      <a:pt x="317" y="0"/>
                    </a:lnTo>
                    <a:lnTo>
                      <a:pt x="0" y="55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îṧḻíḑê">
              <a:extLst>
                <a:ext uri="{FF2B5EF4-FFF2-40B4-BE49-F238E27FC236}">
                  <a16:creationId xmlns:a16="http://schemas.microsoft.com/office/drawing/2014/main" id="{51D87C78-FD0F-BEE8-2419-EF0873877672}"/>
                </a:ext>
              </a:extLst>
            </p:cNvPr>
            <p:cNvGrpSpPr/>
            <p:nvPr/>
          </p:nvGrpSpPr>
          <p:grpSpPr>
            <a:xfrm>
              <a:off x="2022969" y="4594354"/>
              <a:ext cx="2651678" cy="1035650"/>
              <a:chOff x="2022969" y="4594354"/>
              <a:chExt cx="2651678" cy="1035650"/>
            </a:xfrm>
          </p:grpSpPr>
          <p:sp>
            <p:nvSpPr>
              <p:cNvPr id="17" name="išḷïďe">
                <a:extLst>
                  <a:ext uri="{FF2B5EF4-FFF2-40B4-BE49-F238E27FC236}">
                    <a16:creationId xmlns:a16="http://schemas.microsoft.com/office/drawing/2014/main" id="{C78BA937-8CEE-A280-E8ED-7D40FDA5E2B2}"/>
                  </a:ext>
                </a:extLst>
              </p:cNvPr>
              <p:cNvSpPr/>
              <p:nvPr/>
            </p:nvSpPr>
            <p:spPr bwMode="auto">
              <a:xfrm>
                <a:off x="3348229" y="4594355"/>
                <a:ext cx="1326418" cy="1035649"/>
              </a:xfrm>
              <a:custGeom>
                <a:avLst/>
                <a:gdLst>
                  <a:gd name="T0" fmla="*/ 865 w 1145"/>
                  <a:gd name="T1" fmla="*/ 0 h 894"/>
                  <a:gd name="T2" fmla="*/ 0 w 1145"/>
                  <a:gd name="T3" fmla="*/ 309 h 894"/>
                  <a:gd name="T4" fmla="*/ 0 w 1145"/>
                  <a:gd name="T5" fmla="*/ 894 h 894"/>
                  <a:gd name="T6" fmla="*/ 1145 w 1145"/>
                  <a:gd name="T7" fmla="*/ 484 h 894"/>
                  <a:gd name="T8" fmla="*/ 865 w 1145"/>
                  <a:gd name="T9" fmla="*/ 0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5" h="894">
                    <a:moveTo>
                      <a:pt x="865" y="0"/>
                    </a:moveTo>
                    <a:lnTo>
                      <a:pt x="0" y="309"/>
                    </a:lnTo>
                    <a:lnTo>
                      <a:pt x="0" y="894"/>
                    </a:lnTo>
                    <a:lnTo>
                      <a:pt x="1145" y="484"/>
                    </a:lnTo>
                    <a:lnTo>
                      <a:pt x="865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0000"/>
                </a:schemeClr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îṩḻidè">
                <a:extLst>
                  <a:ext uri="{FF2B5EF4-FFF2-40B4-BE49-F238E27FC236}">
                    <a16:creationId xmlns:a16="http://schemas.microsoft.com/office/drawing/2014/main" id="{69523CB6-F238-DE55-64C6-58E3FF590BD0}"/>
                  </a:ext>
                </a:extLst>
              </p:cNvPr>
              <p:cNvSpPr/>
              <p:nvPr/>
            </p:nvSpPr>
            <p:spPr bwMode="auto">
              <a:xfrm>
                <a:off x="2022969" y="4594354"/>
                <a:ext cx="1325260" cy="1035649"/>
              </a:xfrm>
              <a:custGeom>
                <a:avLst/>
                <a:gdLst>
                  <a:gd name="T0" fmla="*/ 0 w 1144"/>
                  <a:gd name="T1" fmla="*/ 484 h 894"/>
                  <a:gd name="T2" fmla="*/ 1144 w 1144"/>
                  <a:gd name="T3" fmla="*/ 894 h 894"/>
                  <a:gd name="T4" fmla="*/ 1144 w 1144"/>
                  <a:gd name="T5" fmla="*/ 309 h 894"/>
                  <a:gd name="T6" fmla="*/ 280 w 1144"/>
                  <a:gd name="T7" fmla="*/ 0 h 894"/>
                  <a:gd name="T8" fmla="*/ 0 w 1144"/>
                  <a:gd name="T9" fmla="*/ 484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4" h="894">
                    <a:moveTo>
                      <a:pt x="0" y="484"/>
                    </a:moveTo>
                    <a:lnTo>
                      <a:pt x="1144" y="894"/>
                    </a:lnTo>
                    <a:lnTo>
                      <a:pt x="1144" y="309"/>
                    </a:lnTo>
                    <a:lnTo>
                      <a:pt x="280" y="0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îšḷiḓè">
              <a:extLst>
                <a:ext uri="{FF2B5EF4-FFF2-40B4-BE49-F238E27FC236}">
                  <a16:creationId xmlns:a16="http://schemas.microsoft.com/office/drawing/2014/main" id="{47046937-1B64-C4CB-43EC-A57739A179B8}"/>
                </a:ext>
              </a:extLst>
            </p:cNvPr>
            <p:cNvGrpSpPr/>
            <p:nvPr/>
          </p:nvGrpSpPr>
          <p:grpSpPr>
            <a:xfrm>
              <a:off x="2390196" y="2838154"/>
              <a:ext cx="1916066" cy="2016850"/>
              <a:chOff x="2390196" y="2838154"/>
              <a:chExt cx="1916066" cy="2016850"/>
            </a:xfrm>
          </p:grpSpPr>
          <p:sp>
            <p:nvSpPr>
              <p:cNvPr id="15" name="iS1ïdè">
                <a:extLst>
                  <a:ext uri="{FF2B5EF4-FFF2-40B4-BE49-F238E27FC236}">
                    <a16:creationId xmlns:a16="http://schemas.microsoft.com/office/drawing/2014/main" id="{2678403E-18E5-35EF-8890-E4FDAED938A1}"/>
                  </a:ext>
                </a:extLst>
              </p:cNvPr>
              <p:cNvSpPr/>
              <p:nvPr/>
            </p:nvSpPr>
            <p:spPr bwMode="auto">
              <a:xfrm>
                <a:off x="3348229" y="2838154"/>
                <a:ext cx="958033" cy="2016850"/>
              </a:xfrm>
              <a:custGeom>
                <a:avLst/>
                <a:gdLst>
                  <a:gd name="T0" fmla="*/ 0 w 827"/>
                  <a:gd name="T1" fmla="*/ 0 h 1741"/>
                  <a:gd name="T2" fmla="*/ 0 w 827"/>
                  <a:gd name="T3" fmla="*/ 1741 h 1741"/>
                  <a:gd name="T4" fmla="*/ 827 w 827"/>
                  <a:gd name="T5" fmla="*/ 1445 h 1741"/>
                  <a:gd name="T6" fmla="*/ 0 w 827"/>
                  <a:gd name="T7" fmla="*/ 0 h 1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7" h="1741">
                    <a:moveTo>
                      <a:pt x="0" y="0"/>
                    </a:moveTo>
                    <a:lnTo>
                      <a:pt x="0" y="1741"/>
                    </a:lnTo>
                    <a:lnTo>
                      <a:pt x="827" y="14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ïśļíḑè">
                <a:extLst>
                  <a:ext uri="{FF2B5EF4-FFF2-40B4-BE49-F238E27FC236}">
                    <a16:creationId xmlns:a16="http://schemas.microsoft.com/office/drawing/2014/main" id="{1942B398-4A1C-824A-CF1D-497ACCD68066}"/>
                  </a:ext>
                </a:extLst>
              </p:cNvPr>
              <p:cNvSpPr/>
              <p:nvPr/>
            </p:nvSpPr>
            <p:spPr bwMode="auto">
              <a:xfrm>
                <a:off x="2390196" y="2838154"/>
                <a:ext cx="958033" cy="2016850"/>
              </a:xfrm>
              <a:custGeom>
                <a:avLst/>
                <a:gdLst>
                  <a:gd name="T0" fmla="*/ 827 w 827"/>
                  <a:gd name="T1" fmla="*/ 1741 h 1741"/>
                  <a:gd name="T2" fmla="*/ 827 w 827"/>
                  <a:gd name="T3" fmla="*/ 0 h 1741"/>
                  <a:gd name="T4" fmla="*/ 0 w 827"/>
                  <a:gd name="T5" fmla="*/ 1445 h 1741"/>
                  <a:gd name="T6" fmla="*/ 827 w 827"/>
                  <a:gd name="T7" fmla="*/ 1741 h 1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7" h="1741">
                    <a:moveTo>
                      <a:pt x="827" y="1741"/>
                    </a:moveTo>
                    <a:lnTo>
                      <a:pt x="827" y="0"/>
                    </a:lnTo>
                    <a:lnTo>
                      <a:pt x="0" y="1445"/>
                    </a:lnTo>
                    <a:lnTo>
                      <a:pt x="827" y="17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137160" tIns="68580" rIns="137160" bIns="68580" anchor="ctr">
                <a:normAutofit/>
              </a:bodyPr>
              <a:lstStyle/>
              <a:p>
                <a:pPr algn="ctr"/>
                <a:endParaRPr sz="3200">
                  <a:latin typeface="+mj-lt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DE04AF54-CBEB-E556-2242-49467694AD56}"/>
              </a:ext>
            </a:extLst>
          </p:cNvPr>
          <p:cNvSpPr txBox="1"/>
          <p:nvPr/>
        </p:nvSpPr>
        <p:spPr>
          <a:xfrm>
            <a:off x="14277139" y="3442382"/>
            <a:ext cx="57965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 </a:t>
            </a:r>
          </a:p>
          <a:p>
            <a:endParaRPr lang="zh-CN" altLang="en-US" sz="2000" dirty="0"/>
          </a:p>
        </p:txBody>
      </p:sp>
      <p:grpSp>
        <p:nvGrpSpPr>
          <p:cNvPr id="5130" name="组合 5129">
            <a:extLst>
              <a:ext uri="{FF2B5EF4-FFF2-40B4-BE49-F238E27FC236}">
                <a16:creationId xmlns:a16="http://schemas.microsoft.com/office/drawing/2014/main" id="{E4100AE2-20E1-A8CD-282A-608349886529}"/>
              </a:ext>
            </a:extLst>
          </p:cNvPr>
          <p:cNvGrpSpPr/>
          <p:nvPr/>
        </p:nvGrpSpPr>
        <p:grpSpPr>
          <a:xfrm>
            <a:off x="842937" y="4835046"/>
            <a:ext cx="7712174" cy="4849500"/>
            <a:chOff x="869406" y="4290445"/>
            <a:chExt cx="7712174" cy="4849500"/>
          </a:xfrm>
        </p:grpSpPr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909CE38A-510A-31F7-B2FA-3EDD3657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158" y="4328545"/>
              <a:ext cx="7711422" cy="4811400"/>
            </a:xfrm>
            <a:prstGeom prst="rect">
              <a:avLst/>
            </a:prstGeom>
          </p:spPr>
        </p:pic>
        <p:pic>
          <p:nvPicPr>
            <p:cNvPr id="5122" name="Picture 2" descr="表格&#10;&#10;AI 生成的内容可能不正确。">
              <a:extLst>
                <a:ext uri="{FF2B5EF4-FFF2-40B4-BE49-F238E27FC236}">
                  <a16:creationId xmlns:a16="http://schemas.microsoft.com/office/drawing/2014/main" id="{1564D380-D02C-D2E1-0079-ECCAB61A9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406" y="7442524"/>
              <a:ext cx="15745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0" name="星形: 五角 5119">
              <a:extLst>
                <a:ext uri="{FF2B5EF4-FFF2-40B4-BE49-F238E27FC236}">
                  <a16:creationId xmlns:a16="http://schemas.microsoft.com/office/drawing/2014/main" id="{56854619-B839-5135-566E-750478B13696}"/>
                </a:ext>
              </a:extLst>
            </p:cNvPr>
            <p:cNvSpPr/>
            <p:nvPr/>
          </p:nvSpPr>
          <p:spPr>
            <a:xfrm>
              <a:off x="3785922" y="5150809"/>
              <a:ext cx="457200" cy="373691"/>
            </a:xfrm>
            <a:prstGeom prst="star5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5124" name="星形: 四角 5123">
              <a:extLst>
                <a:ext uri="{FF2B5EF4-FFF2-40B4-BE49-F238E27FC236}">
                  <a16:creationId xmlns:a16="http://schemas.microsoft.com/office/drawing/2014/main" id="{C323C59B-3B2B-0A69-4B42-8C812BD60487}"/>
                </a:ext>
              </a:extLst>
            </p:cNvPr>
            <p:cNvSpPr/>
            <p:nvPr/>
          </p:nvSpPr>
          <p:spPr>
            <a:xfrm>
              <a:off x="6629400" y="5600700"/>
              <a:ext cx="304800" cy="373691"/>
            </a:xfrm>
            <a:prstGeom prst="star4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5125" name="星形: 四角 5124">
              <a:extLst>
                <a:ext uri="{FF2B5EF4-FFF2-40B4-BE49-F238E27FC236}">
                  <a16:creationId xmlns:a16="http://schemas.microsoft.com/office/drawing/2014/main" id="{1628415A-72CB-3B22-FF50-CB3335DAF0AC}"/>
                </a:ext>
              </a:extLst>
            </p:cNvPr>
            <p:cNvSpPr/>
            <p:nvPr/>
          </p:nvSpPr>
          <p:spPr>
            <a:xfrm>
              <a:off x="6087953" y="4290445"/>
              <a:ext cx="304800" cy="373691"/>
            </a:xfrm>
            <a:prstGeom prst="star4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5126" name="星形: 四角 5125">
              <a:extLst>
                <a:ext uri="{FF2B5EF4-FFF2-40B4-BE49-F238E27FC236}">
                  <a16:creationId xmlns:a16="http://schemas.microsoft.com/office/drawing/2014/main" id="{E04F86FD-204F-CE0F-89A5-6D5133F3ECE3}"/>
                </a:ext>
              </a:extLst>
            </p:cNvPr>
            <p:cNvSpPr/>
            <p:nvPr/>
          </p:nvSpPr>
          <p:spPr>
            <a:xfrm>
              <a:off x="4259153" y="4632319"/>
              <a:ext cx="304800" cy="373691"/>
            </a:xfrm>
            <a:prstGeom prst="star4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5127" name="箭头: 上 5126">
              <a:extLst>
                <a:ext uri="{FF2B5EF4-FFF2-40B4-BE49-F238E27FC236}">
                  <a16:creationId xmlns:a16="http://schemas.microsoft.com/office/drawing/2014/main" id="{6EC1B5C1-D9E5-2990-AD93-3755F7724936}"/>
                </a:ext>
              </a:extLst>
            </p:cNvPr>
            <p:cNvSpPr/>
            <p:nvPr/>
          </p:nvSpPr>
          <p:spPr>
            <a:xfrm>
              <a:off x="4362966" y="5624623"/>
              <a:ext cx="418067" cy="373691"/>
            </a:xfrm>
            <a:prstGeom prst="upArrow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2700"/>
            </a:p>
          </p:txBody>
        </p:sp>
        <p:sp>
          <p:nvSpPr>
            <p:cNvPr id="5128" name="矩形 5127">
              <a:extLst>
                <a:ext uri="{FF2B5EF4-FFF2-40B4-BE49-F238E27FC236}">
                  <a16:creationId xmlns:a16="http://schemas.microsoft.com/office/drawing/2014/main" id="{BE93CDBC-64C5-9925-1FFB-3057EB470809}"/>
                </a:ext>
              </a:extLst>
            </p:cNvPr>
            <p:cNvSpPr/>
            <p:nvPr/>
          </p:nvSpPr>
          <p:spPr>
            <a:xfrm>
              <a:off x="4267200" y="5219700"/>
              <a:ext cx="609600" cy="304800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  <a:effectLst>
              <a:outerShdw blurRad="203200" dist="152400" dir="19260000" algn="ctr" rotWithShape="0">
                <a:schemeClr val="accent2"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r>
                <a:rPr lang="en-US" altLang="zh-CN" sz="1600" b="1" dirty="0"/>
                <a:t>Colin</a:t>
              </a:r>
              <a:endParaRPr lang="zh-CN" altLang="en-US" sz="1600" b="1" dirty="0"/>
            </a:p>
          </p:txBody>
        </p:sp>
      </p:grpSp>
      <p:sp>
        <p:nvSpPr>
          <p:cNvPr id="5129" name="Text2">
            <a:extLst>
              <a:ext uri="{FF2B5EF4-FFF2-40B4-BE49-F238E27FC236}">
                <a16:creationId xmlns:a16="http://schemas.microsoft.com/office/drawing/2014/main" id="{6D239884-718D-CB4F-F0FD-C6E2F3794E0C}"/>
              </a:ext>
            </a:extLst>
          </p:cNvPr>
          <p:cNvSpPr>
            <a:spLocks/>
          </p:cNvSpPr>
          <p:nvPr/>
        </p:nvSpPr>
        <p:spPr>
          <a:xfrm>
            <a:off x="842937" y="2837682"/>
            <a:ext cx="7539063" cy="169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t" anchorCtr="0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Prioritize the completion of core tasks, accelerate value delivery, and regularly explain the market-related benefits of the project to the CEO.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Through the interpersonal network, Hazel → Peter → Eric continued to 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increase CEO’s</a:t>
            </a:r>
            <a:r>
              <a:rPr lang="zh-CN" altLang="en-US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interest</a:t>
            </a: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5131" name="矩形: 圆角 5130">
            <a:extLst>
              <a:ext uri="{FF2B5EF4-FFF2-40B4-BE49-F238E27FC236}">
                <a16:creationId xmlns:a16="http://schemas.microsoft.com/office/drawing/2014/main" id="{A44D6220-47B6-4249-7E4F-B5B704F3D46C}"/>
              </a:ext>
            </a:extLst>
          </p:cNvPr>
          <p:cNvSpPr/>
          <p:nvPr/>
        </p:nvSpPr>
        <p:spPr>
          <a:xfrm>
            <a:off x="11386130" y="2052094"/>
            <a:ext cx="2314344" cy="663068"/>
          </a:xfrm>
          <a:prstGeom prst="round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wrap="none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+mj-lt"/>
                <a:ea typeface="微软雅黑" panose="020B0503020204020204" pitchFamily="34" charset="-122"/>
                <a:cs typeface="+mn-ea"/>
              </a:rPr>
              <a:t>opportunity</a:t>
            </a:r>
            <a:endParaRPr lang="zh-CN" altLang="en-US" sz="2800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132" name="Text2">
            <a:extLst>
              <a:ext uri="{FF2B5EF4-FFF2-40B4-BE49-F238E27FC236}">
                <a16:creationId xmlns:a16="http://schemas.microsoft.com/office/drawing/2014/main" id="{ACBFD146-2E9E-48E2-B207-4BBCDB2ECB99}"/>
              </a:ext>
            </a:extLst>
          </p:cNvPr>
          <p:cNvSpPr>
            <a:spLocks/>
          </p:cNvSpPr>
          <p:nvPr/>
        </p:nvSpPr>
        <p:spPr>
          <a:xfrm>
            <a:off x="8778634" y="2837682"/>
            <a:ext cx="4959940" cy="2771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68580" rIns="137160" bIns="68580" rtlCol="0" anchor="t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IT department take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</a:t>
            </a: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the lead in completing the system connection.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GB" altLang="zh-CN" sz="2400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Transfer data in batches. First use non-core data to test the transfer function, then transfer in batches and archive them in a timely and safe manner to avoid data loss.</a:t>
            </a:r>
          </a:p>
        </p:txBody>
      </p:sp>
    </p:spTree>
    <p:extLst>
      <p:ext uri="{BB962C8B-B14F-4D97-AF65-F5344CB8AC3E}">
        <p14:creationId xmlns:p14="http://schemas.microsoft.com/office/powerpoint/2010/main" val="396518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6A9F8-83D9-16A4-2C12-65A1A327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08524A3-8970-889E-3464-C00D1237AA99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3. Recommendation Action </a:t>
            </a: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11AA712B-D3E1-D729-B74F-9426CE539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9790"/>
              </p:ext>
            </p:extLst>
          </p:nvPr>
        </p:nvGraphicFramePr>
        <p:xfrm>
          <a:off x="883538" y="1638300"/>
          <a:ext cx="16520924" cy="793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126">
                  <a:extLst>
                    <a:ext uri="{9D8B030D-6E8A-4147-A177-3AD203B41FA5}">
                      <a16:colId xmlns:a16="http://schemas.microsoft.com/office/drawing/2014/main" val="333576446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22579616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1922076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5135815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254126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37836820"/>
                    </a:ext>
                  </a:extLst>
                </a:gridCol>
                <a:gridCol w="1981198">
                  <a:extLst>
                    <a:ext uri="{9D8B030D-6E8A-4147-A177-3AD203B41FA5}">
                      <a16:colId xmlns:a16="http://schemas.microsoft.com/office/drawing/2014/main" val="3081165676"/>
                    </a:ext>
                  </a:extLst>
                </a:gridCol>
              </a:tblGrid>
              <a:tr h="5333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Priority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Risk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Strategy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Action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Risk Trend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Risk Owner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000000"/>
                          </a:solidFill>
                        </a:rPr>
                        <a:t>Risk Status</a:t>
                      </a:r>
                      <a:endParaRPr lang="zh-CN" altLang="en-US" sz="28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236852"/>
                  </a:ext>
                </a:extLst>
              </a:tr>
              <a:tr h="83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Fail to complete the project 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Mitigate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Frequently track progress and implement parallel task processing.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Bory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4036"/>
                  </a:ext>
                </a:extLst>
              </a:tr>
              <a:tr h="1352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Insufficient key resources(translation and printing)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Mitigate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Us</a:t>
                      </a:r>
                      <a:r>
                        <a:rPr lang="en-GB" altLang="zh-CN" sz="2000" dirty="0" err="1">
                          <a:solidFill>
                            <a:srgbClr val="000000"/>
                          </a:solidFill>
                        </a:rPr>
                        <a:t>ing</a:t>
                      </a:r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 technological tools to reduce labour costs and save more resources.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Joan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267091"/>
                  </a:ext>
                </a:extLst>
              </a:tr>
              <a:tr h="83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Restart label design projects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Mitigate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Design multiple universal templates for multi-product scales.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Hazel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9633"/>
                  </a:ext>
                </a:extLst>
              </a:tr>
              <a:tr h="10344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Repeated rework has delayed the official production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Mitigate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Break down the communication barriers between the market and the brand.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Colin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851145"/>
                  </a:ext>
                </a:extLst>
              </a:tr>
              <a:tr h="83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Fines for compliance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Mitigate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Complete the update of the production and manufacturing process.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Jim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42361"/>
                  </a:ext>
                </a:extLst>
              </a:tr>
              <a:tr h="83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400" dirty="0">
                          <a:solidFill>
                            <a:srgbClr val="000000"/>
                          </a:solidFill>
                        </a:rPr>
                        <a:t>Unavailability of printed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Transfer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Transfer to the contract supplier, lock in costs and delivery responsibilities.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Colin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23673"/>
                  </a:ext>
                </a:extLst>
              </a:tr>
              <a:tr h="8332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2400" b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The efficiency improvement</a:t>
                      </a:r>
                      <a:endParaRPr lang="zh-CN" altLang="en-US" sz="2400" b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Enhance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zh-CN" sz="2000" dirty="0">
                          <a:solidFill>
                            <a:srgbClr val="000000"/>
                          </a:solidFill>
                        </a:rPr>
                        <a:t>Integrate the PureFoods system to shorten the development cycle.</a:t>
                      </a:r>
                      <a:endParaRPr lang="zh-CN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0000"/>
                          </a:solidFill>
                        </a:rPr>
                        <a:t>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Mike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000000"/>
                          </a:solidFill>
                        </a:rPr>
                        <a:t>Open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74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72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7510-0B0E-4459-5559-4C963788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830FB5-030E-6923-57BE-6A1874C3E943}"/>
              </a:ext>
            </a:extLst>
          </p:cNvPr>
          <p:cNvSpPr txBox="1"/>
          <p:nvPr/>
        </p:nvSpPr>
        <p:spPr>
          <a:xfrm>
            <a:off x="609600" y="342900"/>
            <a:ext cx="14894208" cy="991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Helios Bold"/>
                <a:ea typeface="Helios Bold"/>
                <a:cs typeface="Helios 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3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sym typeface="Helios Bold"/>
              </a:rPr>
              <a:t>4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16599D"/>
                </a:solidFill>
                <a:effectLst/>
                <a:uLnTx/>
                <a:uFillTx/>
                <a:latin typeface="Calibri"/>
                <a:sym typeface="Helios Bold"/>
              </a:rPr>
              <a:t>. Next Step Plan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AB66C22-B185-CAD6-D8E8-06307B8510CF}"/>
              </a:ext>
            </a:extLst>
          </p:cNvPr>
          <p:cNvGrpSpPr/>
          <p:nvPr/>
        </p:nvGrpSpPr>
        <p:grpSpPr>
          <a:xfrm>
            <a:off x="578796" y="1638926"/>
            <a:ext cx="17378962" cy="7842182"/>
            <a:chOff x="-5872762" y="1209625"/>
            <a:chExt cx="17378962" cy="7842182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0E4AA51-B54B-0323-A555-34FC44B2A73E}"/>
                </a:ext>
              </a:extLst>
            </p:cNvPr>
            <p:cNvSpPr/>
            <p:nvPr/>
          </p:nvSpPr>
          <p:spPr>
            <a:xfrm>
              <a:off x="-5872762" y="2305455"/>
              <a:ext cx="13396457" cy="6746352"/>
            </a:xfrm>
            <a:custGeom>
              <a:avLst/>
              <a:gdLst/>
              <a:ahLst/>
              <a:cxnLst/>
              <a:rect l="l" t="t" r="r" b="b"/>
              <a:pathLst>
                <a:path w="13396457" h="6746352">
                  <a:moveTo>
                    <a:pt x="0" y="0"/>
                  </a:moveTo>
                  <a:lnTo>
                    <a:pt x="13396457" y="0"/>
                  </a:lnTo>
                  <a:lnTo>
                    <a:pt x="13396457" y="6746352"/>
                  </a:lnTo>
                  <a:lnTo>
                    <a:pt x="0" y="6746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87" b="-387"/>
              </a:stretch>
            </a:blipFill>
          </p:spPr>
          <p:txBody>
            <a:bodyPr/>
            <a:lstStyle/>
            <a:p>
              <a:endParaRPr lang="zh-CN" altLang="en-US">
                <a:latin typeface="+mj-lt"/>
              </a:endParaRPr>
            </a:p>
          </p:txBody>
        </p: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A0F67E80-AF16-44A4-DE15-F9EA7A4A2434}"/>
                </a:ext>
              </a:extLst>
            </p:cNvPr>
            <p:cNvGrpSpPr/>
            <p:nvPr/>
          </p:nvGrpSpPr>
          <p:grpSpPr>
            <a:xfrm>
              <a:off x="-5872762" y="1209625"/>
              <a:ext cx="14894208" cy="1170532"/>
              <a:chOff x="0" y="-34091"/>
              <a:chExt cx="19858944" cy="1560709"/>
            </a:xfrm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2EECF897-4403-1236-BEEF-00738390A56A}"/>
                  </a:ext>
                </a:extLst>
              </p:cNvPr>
              <p:cNvSpPr/>
              <p:nvPr/>
            </p:nvSpPr>
            <p:spPr>
              <a:xfrm>
                <a:off x="0" y="0"/>
                <a:ext cx="19858944" cy="1322584"/>
              </a:xfrm>
              <a:custGeom>
                <a:avLst/>
                <a:gdLst/>
                <a:ahLst/>
                <a:cxnLst/>
                <a:rect l="l" t="t" r="r" b="b"/>
                <a:pathLst>
                  <a:path w="19858944" h="1322584">
                    <a:moveTo>
                      <a:pt x="0" y="0"/>
                    </a:moveTo>
                    <a:lnTo>
                      <a:pt x="19858944" y="0"/>
                    </a:lnTo>
                    <a:lnTo>
                      <a:pt x="19858944" y="1322584"/>
                    </a:lnTo>
                    <a:lnTo>
                      <a:pt x="0" y="132258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74" name="TextBox 8">
                <a:extLst>
                  <a:ext uri="{FF2B5EF4-FFF2-40B4-BE49-F238E27FC236}">
                    <a16:creationId xmlns:a16="http://schemas.microsoft.com/office/drawing/2014/main" id="{99AFA478-5BE8-D9EB-CC16-89107C97224B}"/>
                  </a:ext>
                </a:extLst>
              </p:cNvPr>
              <p:cNvSpPr txBox="1"/>
              <p:nvPr/>
            </p:nvSpPr>
            <p:spPr>
              <a:xfrm>
                <a:off x="0" y="-34091"/>
                <a:ext cx="6785904" cy="1560709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6932"/>
                  </a:lnSpc>
                </a:pPr>
                <a:r>
                  <a:rPr lang="en-US" sz="4500" dirty="0">
                    <a:solidFill>
                      <a:srgbClr val="16599D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6-Month Gantt Chart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57225A-2D76-6B80-80FF-69ECC405872E}"/>
                </a:ext>
              </a:extLst>
            </p:cNvPr>
            <p:cNvGrpSpPr/>
            <p:nvPr/>
          </p:nvGrpSpPr>
          <p:grpSpPr>
            <a:xfrm>
              <a:off x="-3424349" y="2230976"/>
              <a:ext cx="1004720" cy="499865"/>
              <a:chOff x="0" y="-47625"/>
              <a:chExt cx="264618" cy="131652"/>
            </a:xfrm>
          </p:grpSpPr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6A6FA920-4DF3-2C3A-761D-F2CEFEAE3F82}"/>
                  </a:ext>
                </a:extLst>
              </p:cNvPr>
              <p:cNvSpPr/>
              <p:nvPr/>
            </p:nvSpPr>
            <p:spPr>
              <a:xfrm>
                <a:off x="0" y="0"/>
                <a:ext cx="264618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264618" h="84027">
                    <a:moveTo>
                      <a:pt x="0" y="0"/>
                    </a:moveTo>
                    <a:lnTo>
                      <a:pt x="264618" y="0"/>
                    </a:lnTo>
                    <a:lnTo>
                      <a:pt x="264618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72" name="TextBox 11">
                <a:extLst>
                  <a:ext uri="{FF2B5EF4-FFF2-40B4-BE49-F238E27FC236}">
                    <a16:creationId xmlns:a16="http://schemas.microsoft.com/office/drawing/2014/main" id="{D99FF857-DC69-FD91-D563-760DFA7B32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64618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F90B68CB-70B4-EB4D-09BA-8824F5D86F8D}"/>
                </a:ext>
              </a:extLst>
            </p:cNvPr>
            <p:cNvGrpSpPr/>
            <p:nvPr/>
          </p:nvGrpSpPr>
          <p:grpSpPr>
            <a:xfrm>
              <a:off x="-2546136" y="2645264"/>
              <a:ext cx="799563" cy="499865"/>
              <a:chOff x="0" y="-47625"/>
              <a:chExt cx="210584" cy="131652"/>
            </a:xfrm>
          </p:grpSpPr>
          <p:sp>
            <p:nvSpPr>
              <p:cNvPr id="69" name="Freeform 13">
                <a:extLst>
                  <a:ext uri="{FF2B5EF4-FFF2-40B4-BE49-F238E27FC236}">
                    <a16:creationId xmlns:a16="http://schemas.microsoft.com/office/drawing/2014/main" id="{B8B7B47A-8BEA-8F07-DAD6-E74DD26FAA73}"/>
                  </a:ext>
                </a:extLst>
              </p:cNvPr>
              <p:cNvSpPr/>
              <p:nvPr/>
            </p:nvSpPr>
            <p:spPr>
              <a:xfrm>
                <a:off x="0" y="0"/>
                <a:ext cx="2105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210584" h="84027">
                    <a:moveTo>
                      <a:pt x="0" y="0"/>
                    </a:moveTo>
                    <a:lnTo>
                      <a:pt x="210584" y="0"/>
                    </a:lnTo>
                    <a:lnTo>
                      <a:pt x="210584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70" name="TextBox 14">
                <a:extLst>
                  <a:ext uri="{FF2B5EF4-FFF2-40B4-BE49-F238E27FC236}">
                    <a16:creationId xmlns:a16="http://schemas.microsoft.com/office/drawing/2014/main" id="{DBDF1418-0077-43CC-523B-B795C66FB9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0584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6FBFA3A3-AE9D-5E26-AD30-0D2D23C5E5BA}"/>
                </a:ext>
              </a:extLst>
            </p:cNvPr>
            <p:cNvGrpSpPr/>
            <p:nvPr/>
          </p:nvGrpSpPr>
          <p:grpSpPr>
            <a:xfrm>
              <a:off x="-2986174" y="3064315"/>
              <a:ext cx="2202840" cy="499865"/>
              <a:chOff x="0" y="-47625"/>
              <a:chExt cx="580172" cy="131652"/>
            </a:xfrm>
          </p:grpSpPr>
          <p:sp>
            <p:nvSpPr>
              <p:cNvPr id="67" name="Freeform 16">
                <a:extLst>
                  <a:ext uri="{FF2B5EF4-FFF2-40B4-BE49-F238E27FC236}">
                    <a16:creationId xmlns:a16="http://schemas.microsoft.com/office/drawing/2014/main" id="{BEED4860-BF6D-6A1E-9752-6AD4C112A108}"/>
                  </a:ext>
                </a:extLst>
              </p:cNvPr>
              <p:cNvSpPr/>
              <p:nvPr/>
            </p:nvSpPr>
            <p:spPr>
              <a:xfrm>
                <a:off x="0" y="0"/>
                <a:ext cx="580172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580172" h="84027">
                    <a:moveTo>
                      <a:pt x="0" y="0"/>
                    </a:moveTo>
                    <a:lnTo>
                      <a:pt x="580172" y="0"/>
                    </a:lnTo>
                    <a:lnTo>
                      <a:pt x="580172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8" name="TextBox 17">
                <a:extLst>
                  <a:ext uri="{FF2B5EF4-FFF2-40B4-BE49-F238E27FC236}">
                    <a16:creationId xmlns:a16="http://schemas.microsoft.com/office/drawing/2014/main" id="{1AF10283-55E7-37D5-1591-789F60DB09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580172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1A1C1410-5660-DCC5-615B-320FFD04F875}"/>
                </a:ext>
              </a:extLst>
            </p:cNvPr>
            <p:cNvGrpSpPr/>
            <p:nvPr/>
          </p:nvGrpSpPr>
          <p:grpSpPr>
            <a:xfrm>
              <a:off x="-2127305" y="3488129"/>
              <a:ext cx="1712655" cy="499865"/>
              <a:chOff x="0" y="-47625"/>
              <a:chExt cx="451070" cy="131652"/>
            </a:xfrm>
          </p:grpSpPr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E77320C2-5291-1677-B7AB-3122B68A1B78}"/>
                  </a:ext>
                </a:extLst>
              </p:cNvPr>
              <p:cNvSpPr/>
              <p:nvPr/>
            </p:nvSpPr>
            <p:spPr>
              <a:xfrm>
                <a:off x="0" y="0"/>
                <a:ext cx="451070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51070" h="84027">
                    <a:moveTo>
                      <a:pt x="0" y="0"/>
                    </a:moveTo>
                    <a:lnTo>
                      <a:pt x="451070" y="0"/>
                    </a:lnTo>
                    <a:lnTo>
                      <a:pt x="451070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id="{75C827EE-9D50-AF26-BB0A-16DD90666D5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1070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D269504C-7C99-F4D3-181A-90498B134928}"/>
                </a:ext>
              </a:extLst>
            </p:cNvPr>
            <p:cNvGrpSpPr/>
            <p:nvPr/>
          </p:nvGrpSpPr>
          <p:grpSpPr>
            <a:xfrm>
              <a:off x="-1709146" y="3916705"/>
              <a:ext cx="1737325" cy="499865"/>
              <a:chOff x="0" y="-47625"/>
              <a:chExt cx="457567" cy="131652"/>
            </a:xfrm>
          </p:grpSpPr>
          <p:sp>
            <p:nvSpPr>
              <p:cNvPr id="63" name="Freeform 22">
                <a:extLst>
                  <a:ext uri="{FF2B5EF4-FFF2-40B4-BE49-F238E27FC236}">
                    <a16:creationId xmlns:a16="http://schemas.microsoft.com/office/drawing/2014/main" id="{1BE3DC3E-DE1D-7917-657A-1A9200ED1BAA}"/>
                  </a:ext>
                </a:extLst>
              </p:cNvPr>
              <p:cNvSpPr/>
              <p:nvPr/>
            </p:nvSpPr>
            <p:spPr>
              <a:xfrm>
                <a:off x="0" y="0"/>
                <a:ext cx="457567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57567" h="84027">
                    <a:moveTo>
                      <a:pt x="0" y="0"/>
                    </a:moveTo>
                    <a:lnTo>
                      <a:pt x="457567" y="0"/>
                    </a:lnTo>
                    <a:lnTo>
                      <a:pt x="457567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4" name="TextBox 23">
                <a:extLst>
                  <a:ext uri="{FF2B5EF4-FFF2-40B4-BE49-F238E27FC236}">
                    <a16:creationId xmlns:a16="http://schemas.microsoft.com/office/drawing/2014/main" id="{76BAA80E-38EE-D18F-B777-A70D1F0E60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7567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12EC8B5E-14C0-1948-4B0E-37D69BC15C06}"/>
                </a:ext>
              </a:extLst>
            </p:cNvPr>
            <p:cNvGrpSpPr/>
            <p:nvPr/>
          </p:nvGrpSpPr>
          <p:grpSpPr>
            <a:xfrm>
              <a:off x="8333320" y="5156922"/>
              <a:ext cx="635280" cy="499865"/>
              <a:chOff x="0" y="-47625"/>
              <a:chExt cx="167317" cy="131652"/>
            </a:xfrm>
          </p:grpSpPr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8DA7EF18-49B3-0EB5-472D-F332E97BE3FE}"/>
                  </a:ext>
                </a:extLst>
              </p:cNvPr>
              <p:cNvSpPr/>
              <p:nvPr/>
            </p:nvSpPr>
            <p:spPr>
              <a:xfrm>
                <a:off x="0" y="0"/>
                <a:ext cx="167317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167317" h="84027">
                    <a:moveTo>
                      <a:pt x="0" y="0"/>
                    </a:moveTo>
                    <a:lnTo>
                      <a:pt x="167317" y="0"/>
                    </a:lnTo>
                    <a:lnTo>
                      <a:pt x="167317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E6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9D8E3C33-41BB-93AD-4530-9E2AD075E7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7317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0C8CDBEC-88DD-54CB-E62D-6DA2ABA337EA}"/>
                </a:ext>
              </a:extLst>
            </p:cNvPr>
            <p:cNvGrpSpPr/>
            <p:nvPr/>
          </p:nvGrpSpPr>
          <p:grpSpPr>
            <a:xfrm>
              <a:off x="46980" y="4330378"/>
              <a:ext cx="1661125" cy="499865"/>
              <a:chOff x="0" y="-47625"/>
              <a:chExt cx="437498" cy="131652"/>
            </a:xfrm>
          </p:grpSpPr>
          <p:sp>
            <p:nvSpPr>
              <p:cNvPr id="59" name="Freeform 28">
                <a:extLst>
                  <a:ext uri="{FF2B5EF4-FFF2-40B4-BE49-F238E27FC236}">
                    <a16:creationId xmlns:a16="http://schemas.microsoft.com/office/drawing/2014/main" id="{ADA0F8BA-6D2A-43F0-7F31-B3E29B64D012}"/>
                  </a:ext>
                </a:extLst>
              </p:cNvPr>
              <p:cNvSpPr/>
              <p:nvPr/>
            </p:nvSpPr>
            <p:spPr>
              <a:xfrm>
                <a:off x="0" y="0"/>
                <a:ext cx="437498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37498" h="84027">
                    <a:moveTo>
                      <a:pt x="0" y="0"/>
                    </a:moveTo>
                    <a:lnTo>
                      <a:pt x="437498" y="0"/>
                    </a:lnTo>
                    <a:lnTo>
                      <a:pt x="437498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60" name="TextBox 29">
                <a:extLst>
                  <a:ext uri="{FF2B5EF4-FFF2-40B4-BE49-F238E27FC236}">
                    <a16:creationId xmlns:a16="http://schemas.microsoft.com/office/drawing/2014/main" id="{C29D4C0F-C409-A413-A0A4-F5F75A5E91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37498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7" name="Group 30">
              <a:extLst>
                <a:ext uri="{FF2B5EF4-FFF2-40B4-BE49-F238E27FC236}">
                  <a16:creationId xmlns:a16="http://schemas.microsoft.com/office/drawing/2014/main" id="{7BF0ED7C-C9B1-0D5B-ADBA-7C05C07DEB96}"/>
                </a:ext>
              </a:extLst>
            </p:cNvPr>
            <p:cNvGrpSpPr/>
            <p:nvPr/>
          </p:nvGrpSpPr>
          <p:grpSpPr>
            <a:xfrm>
              <a:off x="46980" y="4754953"/>
              <a:ext cx="1661125" cy="499865"/>
              <a:chOff x="0" y="-47625"/>
              <a:chExt cx="437498" cy="131652"/>
            </a:xfrm>
          </p:grpSpPr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DEBB04A5-42CF-1357-B6E2-0A2990F5619E}"/>
                  </a:ext>
                </a:extLst>
              </p:cNvPr>
              <p:cNvSpPr/>
              <p:nvPr/>
            </p:nvSpPr>
            <p:spPr>
              <a:xfrm>
                <a:off x="0" y="0"/>
                <a:ext cx="437498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37498" h="84027">
                    <a:moveTo>
                      <a:pt x="0" y="0"/>
                    </a:moveTo>
                    <a:lnTo>
                      <a:pt x="437498" y="0"/>
                    </a:lnTo>
                    <a:lnTo>
                      <a:pt x="437498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8" name="TextBox 32">
                <a:extLst>
                  <a:ext uri="{FF2B5EF4-FFF2-40B4-BE49-F238E27FC236}">
                    <a16:creationId xmlns:a16="http://schemas.microsoft.com/office/drawing/2014/main" id="{73DB29D3-641E-991B-6CC5-E525D60731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37498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D3AB92C1-F4DB-033D-300D-679DBE5F040E}"/>
                </a:ext>
              </a:extLst>
            </p:cNvPr>
            <p:cNvGrpSpPr/>
            <p:nvPr/>
          </p:nvGrpSpPr>
          <p:grpSpPr>
            <a:xfrm>
              <a:off x="464526" y="5178766"/>
              <a:ext cx="1709793" cy="499865"/>
              <a:chOff x="0" y="-47625"/>
              <a:chExt cx="450316" cy="131652"/>
            </a:xfrm>
          </p:grpSpPr>
          <p:sp>
            <p:nvSpPr>
              <p:cNvPr id="55" name="Freeform 34">
                <a:extLst>
                  <a:ext uri="{FF2B5EF4-FFF2-40B4-BE49-F238E27FC236}">
                    <a16:creationId xmlns:a16="http://schemas.microsoft.com/office/drawing/2014/main" id="{A500B431-3C63-F291-A6A6-923BDC1748E2}"/>
                  </a:ext>
                </a:extLst>
              </p:cNvPr>
              <p:cNvSpPr/>
              <p:nvPr/>
            </p:nvSpPr>
            <p:spPr>
              <a:xfrm>
                <a:off x="0" y="0"/>
                <a:ext cx="450316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50316" h="84027">
                    <a:moveTo>
                      <a:pt x="0" y="0"/>
                    </a:moveTo>
                    <a:lnTo>
                      <a:pt x="450316" y="0"/>
                    </a:lnTo>
                    <a:lnTo>
                      <a:pt x="450316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6" name="TextBox 35">
                <a:extLst>
                  <a:ext uri="{FF2B5EF4-FFF2-40B4-BE49-F238E27FC236}">
                    <a16:creationId xmlns:a16="http://schemas.microsoft.com/office/drawing/2014/main" id="{69287D69-5DA9-57FE-7E4E-42975D3351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50316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19" name="Group 36">
              <a:extLst>
                <a:ext uri="{FF2B5EF4-FFF2-40B4-BE49-F238E27FC236}">
                  <a16:creationId xmlns:a16="http://schemas.microsoft.com/office/drawing/2014/main" id="{6CAF1BC9-9E45-207B-AF2F-B5863650F532}"/>
                </a:ext>
              </a:extLst>
            </p:cNvPr>
            <p:cNvGrpSpPr/>
            <p:nvPr/>
          </p:nvGrpSpPr>
          <p:grpSpPr>
            <a:xfrm>
              <a:off x="1736681" y="5605954"/>
              <a:ext cx="1653587" cy="509005"/>
              <a:chOff x="0" y="-47625"/>
              <a:chExt cx="435513" cy="134059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42F8903-608B-EB98-AFA7-56A6CE35E0C9}"/>
                  </a:ext>
                </a:extLst>
              </p:cNvPr>
              <p:cNvSpPr/>
              <p:nvPr/>
            </p:nvSpPr>
            <p:spPr>
              <a:xfrm>
                <a:off x="0" y="0"/>
                <a:ext cx="435513" cy="86434"/>
              </a:xfrm>
              <a:custGeom>
                <a:avLst/>
                <a:gdLst/>
                <a:ahLst/>
                <a:cxnLst/>
                <a:rect l="l" t="t" r="r" b="b"/>
                <a:pathLst>
                  <a:path w="435513" h="86434">
                    <a:moveTo>
                      <a:pt x="0" y="0"/>
                    </a:moveTo>
                    <a:lnTo>
                      <a:pt x="435513" y="0"/>
                    </a:lnTo>
                    <a:lnTo>
                      <a:pt x="435513" y="86434"/>
                    </a:lnTo>
                    <a:lnTo>
                      <a:pt x="0" y="86434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4" name="TextBox 38">
                <a:extLst>
                  <a:ext uri="{FF2B5EF4-FFF2-40B4-BE49-F238E27FC236}">
                    <a16:creationId xmlns:a16="http://schemas.microsoft.com/office/drawing/2014/main" id="{31C3EA44-8712-28E8-B8E8-82CA45C4B7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35513" cy="1340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0B83124D-396F-EA87-4378-B523EB74FC0E}"/>
                </a:ext>
              </a:extLst>
            </p:cNvPr>
            <p:cNvGrpSpPr/>
            <p:nvPr/>
          </p:nvGrpSpPr>
          <p:grpSpPr>
            <a:xfrm>
              <a:off x="2164794" y="6038908"/>
              <a:ext cx="1244523" cy="499865"/>
              <a:chOff x="0" y="-47625"/>
              <a:chExt cx="327776" cy="131652"/>
            </a:xfrm>
          </p:grpSpPr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ABB9532C-4CE2-303B-7B7C-0DF94B57ABB2}"/>
                  </a:ext>
                </a:extLst>
              </p:cNvPr>
              <p:cNvSpPr/>
              <p:nvPr/>
            </p:nvSpPr>
            <p:spPr>
              <a:xfrm>
                <a:off x="0" y="0"/>
                <a:ext cx="327776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327776" h="84027">
                    <a:moveTo>
                      <a:pt x="0" y="0"/>
                    </a:moveTo>
                    <a:lnTo>
                      <a:pt x="327776" y="0"/>
                    </a:lnTo>
                    <a:lnTo>
                      <a:pt x="327776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2" name="TextBox 41">
                <a:extLst>
                  <a:ext uri="{FF2B5EF4-FFF2-40B4-BE49-F238E27FC236}">
                    <a16:creationId xmlns:a16="http://schemas.microsoft.com/office/drawing/2014/main" id="{362C5AAC-6B6A-440F-3011-755FCA9692E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27776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1" name="Group 42">
              <a:extLst>
                <a:ext uri="{FF2B5EF4-FFF2-40B4-BE49-F238E27FC236}">
                  <a16:creationId xmlns:a16="http://schemas.microsoft.com/office/drawing/2014/main" id="{502271B2-A235-18AC-94D1-11043A5C1E3A}"/>
                </a:ext>
              </a:extLst>
            </p:cNvPr>
            <p:cNvGrpSpPr/>
            <p:nvPr/>
          </p:nvGrpSpPr>
          <p:grpSpPr>
            <a:xfrm>
              <a:off x="8333320" y="6583111"/>
              <a:ext cx="635280" cy="499865"/>
              <a:chOff x="0" y="-47625"/>
              <a:chExt cx="167317" cy="131652"/>
            </a:xfrm>
          </p:grpSpPr>
          <p:sp>
            <p:nvSpPr>
              <p:cNvPr id="49" name="Freeform 43">
                <a:extLst>
                  <a:ext uri="{FF2B5EF4-FFF2-40B4-BE49-F238E27FC236}">
                    <a16:creationId xmlns:a16="http://schemas.microsoft.com/office/drawing/2014/main" id="{CFFCA949-9E07-9274-CF96-7ADBA910FFAD}"/>
                  </a:ext>
                </a:extLst>
              </p:cNvPr>
              <p:cNvSpPr/>
              <p:nvPr/>
            </p:nvSpPr>
            <p:spPr>
              <a:xfrm>
                <a:off x="0" y="0"/>
                <a:ext cx="167317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167317" h="84027">
                    <a:moveTo>
                      <a:pt x="0" y="0"/>
                    </a:moveTo>
                    <a:lnTo>
                      <a:pt x="167317" y="0"/>
                    </a:lnTo>
                    <a:lnTo>
                      <a:pt x="167317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CF2F0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50" name="TextBox 44">
                <a:extLst>
                  <a:ext uri="{FF2B5EF4-FFF2-40B4-BE49-F238E27FC236}">
                    <a16:creationId xmlns:a16="http://schemas.microsoft.com/office/drawing/2014/main" id="{0FB1D227-8458-B373-B158-AF05B10739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7317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2" name="Group 45">
              <a:extLst>
                <a:ext uri="{FF2B5EF4-FFF2-40B4-BE49-F238E27FC236}">
                  <a16:creationId xmlns:a16="http://schemas.microsoft.com/office/drawing/2014/main" id="{FF9F2E82-1444-B9C3-D903-F3063EF1A053}"/>
                </a:ext>
              </a:extLst>
            </p:cNvPr>
            <p:cNvGrpSpPr/>
            <p:nvPr/>
          </p:nvGrpSpPr>
          <p:grpSpPr>
            <a:xfrm>
              <a:off x="3472264" y="6458451"/>
              <a:ext cx="1802766" cy="499865"/>
              <a:chOff x="0" y="-47625"/>
              <a:chExt cx="474803" cy="131652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F79B992-42A0-D5EC-2FCA-76B90514DEA7}"/>
                  </a:ext>
                </a:extLst>
              </p:cNvPr>
              <p:cNvSpPr/>
              <p:nvPr/>
            </p:nvSpPr>
            <p:spPr>
              <a:xfrm>
                <a:off x="0" y="0"/>
                <a:ext cx="474803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474803" h="84027">
                    <a:moveTo>
                      <a:pt x="0" y="0"/>
                    </a:moveTo>
                    <a:lnTo>
                      <a:pt x="474803" y="0"/>
                    </a:lnTo>
                    <a:lnTo>
                      <a:pt x="474803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482268-419A-8783-88F5-07AB60291A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74803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655E8C17-E585-5398-DBB8-1D2EF67C9C27}"/>
                </a:ext>
              </a:extLst>
            </p:cNvPr>
            <p:cNvGrpSpPr/>
            <p:nvPr/>
          </p:nvGrpSpPr>
          <p:grpSpPr>
            <a:xfrm>
              <a:off x="6088181" y="8144642"/>
              <a:ext cx="811190" cy="499865"/>
              <a:chOff x="0" y="-47625"/>
              <a:chExt cx="213647" cy="131652"/>
            </a:xfrm>
          </p:grpSpPr>
          <p:sp>
            <p:nvSpPr>
              <p:cNvPr id="45" name="Freeform 49">
                <a:extLst>
                  <a:ext uri="{FF2B5EF4-FFF2-40B4-BE49-F238E27FC236}">
                    <a16:creationId xmlns:a16="http://schemas.microsoft.com/office/drawing/2014/main" id="{A20D9560-4F45-9F3B-D503-1F49CBC880E9}"/>
                  </a:ext>
                </a:extLst>
              </p:cNvPr>
              <p:cNvSpPr/>
              <p:nvPr/>
            </p:nvSpPr>
            <p:spPr>
              <a:xfrm>
                <a:off x="0" y="0"/>
                <a:ext cx="213647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213647" h="84027">
                    <a:moveTo>
                      <a:pt x="0" y="0"/>
                    </a:moveTo>
                    <a:lnTo>
                      <a:pt x="213647" y="0"/>
                    </a:lnTo>
                    <a:lnTo>
                      <a:pt x="213647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6" name="TextBox 50">
                <a:extLst>
                  <a:ext uri="{FF2B5EF4-FFF2-40B4-BE49-F238E27FC236}">
                    <a16:creationId xmlns:a16="http://schemas.microsoft.com/office/drawing/2014/main" id="{158D32BA-567F-270F-2F4A-BF2EDE25AA5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13647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BCC8710F-296C-63CC-0802-693333AF6D15}"/>
                </a:ext>
              </a:extLst>
            </p:cNvPr>
            <p:cNvGrpSpPr/>
            <p:nvPr/>
          </p:nvGrpSpPr>
          <p:grpSpPr>
            <a:xfrm>
              <a:off x="5224926" y="7718908"/>
              <a:ext cx="1344681" cy="499865"/>
              <a:chOff x="0" y="-47625"/>
              <a:chExt cx="354155" cy="131652"/>
            </a:xfrm>
          </p:grpSpPr>
          <p:sp>
            <p:nvSpPr>
              <p:cNvPr id="43" name="Freeform 52">
                <a:extLst>
                  <a:ext uri="{FF2B5EF4-FFF2-40B4-BE49-F238E27FC236}">
                    <a16:creationId xmlns:a16="http://schemas.microsoft.com/office/drawing/2014/main" id="{9EE2411C-01AE-EB6F-8E20-32082BD50EBD}"/>
                  </a:ext>
                </a:extLst>
              </p:cNvPr>
              <p:cNvSpPr/>
              <p:nvPr/>
            </p:nvSpPr>
            <p:spPr>
              <a:xfrm>
                <a:off x="0" y="0"/>
                <a:ext cx="354155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354155" h="84027">
                    <a:moveTo>
                      <a:pt x="0" y="0"/>
                    </a:moveTo>
                    <a:lnTo>
                      <a:pt x="354155" y="0"/>
                    </a:lnTo>
                    <a:lnTo>
                      <a:pt x="354155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4" name="TextBox 53">
                <a:extLst>
                  <a:ext uri="{FF2B5EF4-FFF2-40B4-BE49-F238E27FC236}">
                    <a16:creationId xmlns:a16="http://schemas.microsoft.com/office/drawing/2014/main" id="{DB007AEF-E9D3-1AD5-FB7C-EB1455B908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54155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4476ECD5-B763-BBB3-BF5E-988E914A3CF0}"/>
                </a:ext>
              </a:extLst>
            </p:cNvPr>
            <p:cNvGrpSpPr/>
            <p:nvPr/>
          </p:nvGrpSpPr>
          <p:grpSpPr>
            <a:xfrm>
              <a:off x="4323961" y="7293173"/>
              <a:ext cx="1356237" cy="499865"/>
              <a:chOff x="0" y="-47625"/>
              <a:chExt cx="357198" cy="131652"/>
            </a:xfrm>
          </p:grpSpPr>
          <p:sp>
            <p:nvSpPr>
              <p:cNvPr id="41" name="Freeform 55">
                <a:extLst>
                  <a:ext uri="{FF2B5EF4-FFF2-40B4-BE49-F238E27FC236}">
                    <a16:creationId xmlns:a16="http://schemas.microsoft.com/office/drawing/2014/main" id="{AC0E84B4-94F6-FA34-2E37-B07CD11EF41D}"/>
                  </a:ext>
                </a:extLst>
              </p:cNvPr>
              <p:cNvSpPr/>
              <p:nvPr/>
            </p:nvSpPr>
            <p:spPr>
              <a:xfrm>
                <a:off x="0" y="0"/>
                <a:ext cx="357198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357198" h="84027">
                    <a:moveTo>
                      <a:pt x="0" y="0"/>
                    </a:moveTo>
                    <a:lnTo>
                      <a:pt x="357198" y="0"/>
                    </a:lnTo>
                    <a:lnTo>
                      <a:pt x="357198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2" name="TextBox 56">
                <a:extLst>
                  <a:ext uri="{FF2B5EF4-FFF2-40B4-BE49-F238E27FC236}">
                    <a16:creationId xmlns:a16="http://schemas.microsoft.com/office/drawing/2014/main" id="{64A52EDE-9DC8-7E71-2AAF-F49739B57D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57198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6" name="Group 57">
              <a:extLst>
                <a:ext uri="{FF2B5EF4-FFF2-40B4-BE49-F238E27FC236}">
                  <a16:creationId xmlns:a16="http://schemas.microsoft.com/office/drawing/2014/main" id="{F49D7797-EACC-A00E-3737-38F40B6BCF11}"/>
                </a:ext>
              </a:extLst>
            </p:cNvPr>
            <p:cNvGrpSpPr/>
            <p:nvPr/>
          </p:nvGrpSpPr>
          <p:grpSpPr>
            <a:xfrm>
              <a:off x="3896064" y="6875589"/>
              <a:ext cx="2287177" cy="499865"/>
              <a:chOff x="0" y="-47625"/>
              <a:chExt cx="602384" cy="131652"/>
            </a:xfrm>
          </p:grpSpPr>
          <p:sp>
            <p:nvSpPr>
              <p:cNvPr id="39" name="Freeform 58">
                <a:extLst>
                  <a:ext uri="{FF2B5EF4-FFF2-40B4-BE49-F238E27FC236}">
                    <a16:creationId xmlns:a16="http://schemas.microsoft.com/office/drawing/2014/main" id="{30BC76DE-357C-A78E-4877-0DD1B1E72341}"/>
                  </a:ext>
                </a:extLst>
              </p:cNvPr>
              <p:cNvSpPr/>
              <p:nvPr/>
            </p:nvSpPr>
            <p:spPr>
              <a:xfrm>
                <a:off x="0" y="0"/>
                <a:ext cx="602384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602384" h="84027">
                    <a:moveTo>
                      <a:pt x="0" y="0"/>
                    </a:moveTo>
                    <a:lnTo>
                      <a:pt x="602384" y="0"/>
                    </a:lnTo>
                    <a:lnTo>
                      <a:pt x="602384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40" name="TextBox 59">
                <a:extLst>
                  <a:ext uri="{FF2B5EF4-FFF2-40B4-BE49-F238E27FC236}">
                    <a16:creationId xmlns:a16="http://schemas.microsoft.com/office/drawing/2014/main" id="{16CD5567-B991-940F-DCBE-0813EC7372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602384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7" name="Group 60">
              <a:extLst>
                <a:ext uri="{FF2B5EF4-FFF2-40B4-BE49-F238E27FC236}">
                  <a16:creationId xmlns:a16="http://schemas.microsoft.com/office/drawing/2014/main" id="{C62328F5-610A-97A9-575B-795AC805352E}"/>
                </a:ext>
              </a:extLst>
            </p:cNvPr>
            <p:cNvGrpSpPr/>
            <p:nvPr/>
          </p:nvGrpSpPr>
          <p:grpSpPr>
            <a:xfrm>
              <a:off x="8333320" y="7893710"/>
              <a:ext cx="635280" cy="499865"/>
              <a:chOff x="0" y="-47625"/>
              <a:chExt cx="167317" cy="131652"/>
            </a:xfrm>
          </p:grpSpPr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2DF1FCFF-ADF7-4592-E607-66F2ED5DC7E7}"/>
                  </a:ext>
                </a:extLst>
              </p:cNvPr>
              <p:cNvSpPr/>
              <p:nvPr/>
            </p:nvSpPr>
            <p:spPr>
              <a:xfrm>
                <a:off x="0" y="0"/>
                <a:ext cx="167317" cy="84027"/>
              </a:xfrm>
              <a:custGeom>
                <a:avLst/>
                <a:gdLst/>
                <a:ahLst/>
                <a:cxnLst/>
                <a:rect l="l" t="t" r="r" b="b"/>
                <a:pathLst>
                  <a:path w="167317" h="84027">
                    <a:moveTo>
                      <a:pt x="0" y="0"/>
                    </a:moveTo>
                    <a:lnTo>
                      <a:pt x="167317" y="0"/>
                    </a:lnTo>
                    <a:lnTo>
                      <a:pt x="167317" y="84027"/>
                    </a:lnTo>
                    <a:lnTo>
                      <a:pt x="0" y="84027"/>
                    </a:lnTo>
                    <a:close/>
                  </a:path>
                </a:pathLst>
              </a:custGeom>
              <a:solidFill>
                <a:srgbClr val="DFDCF2"/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8" name="TextBox 62">
                <a:extLst>
                  <a:ext uri="{FF2B5EF4-FFF2-40B4-BE49-F238E27FC236}">
                    <a16:creationId xmlns:a16="http://schemas.microsoft.com/office/drawing/2014/main" id="{99984C68-78D1-48D3-541F-C7753D9342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67317" cy="1316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+mj-lt"/>
                </a:endParaRPr>
              </a:p>
            </p:txBody>
          </p:sp>
        </p:grpSp>
        <p:grpSp>
          <p:nvGrpSpPr>
            <p:cNvPr id="28" name="Group 63">
              <a:extLst>
                <a:ext uri="{FF2B5EF4-FFF2-40B4-BE49-F238E27FC236}">
                  <a16:creationId xmlns:a16="http://schemas.microsoft.com/office/drawing/2014/main" id="{C7CE666A-C853-C679-313B-896B07D60A52}"/>
                </a:ext>
              </a:extLst>
            </p:cNvPr>
            <p:cNvGrpSpPr/>
            <p:nvPr/>
          </p:nvGrpSpPr>
          <p:grpSpPr>
            <a:xfrm>
              <a:off x="9266555" y="4915235"/>
              <a:ext cx="1934845" cy="1171333"/>
              <a:chOff x="0" y="-142875"/>
              <a:chExt cx="19858944" cy="1561778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16323AC3-6468-CCF2-A894-4A3EBAC38109}"/>
                  </a:ext>
                </a:extLst>
              </p:cNvPr>
              <p:cNvSpPr/>
              <p:nvPr/>
            </p:nvSpPr>
            <p:spPr>
              <a:xfrm>
                <a:off x="0" y="0"/>
                <a:ext cx="19858944" cy="1418903"/>
              </a:xfrm>
              <a:custGeom>
                <a:avLst/>
                <a:gdLst/>
                <a:ahLst/>
                <a:cxnLst/>
                <a:rect l="l" t="t" r="r" b="b"/>
                <a:pathLst>
                  <a:path w="19858944" h="1418903">
                    <a:moveTo>
                      <a:pt x="0" y="0"/>
                    </a:moveTo>
                    <a:lnTo>
                      <a:pt x="19858944" y="0"/>
                    </a:lnTo>
                    <a:lnTo>
                      <a:pt x="19858944" y="1418903"/>
                    </a:lnTo>
                    <a:lnTo>
                      <a:pt x="0" y="141890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6" name="TextBox 65">
                <a:extLst>
                  <a:ext uri="{FF2B5EF4-FFF2-40B4-BE49-F238E27FC236}">
                    <a16:creationId xmlns:a16="http://schemas.microsoft.com/office/drawing/2014/main" id="{117D5773-E3DD-A048-F813-559D2409BBD4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19858944" cy="1561778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4158"/>
                  </a:lnSpc>
                </a:pPr>
                <a:r>
                  <a:rPr lang="en-US" sz="2700" dirty="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Phase 1</a:t>
                </a:r>
              </a:p>
              <a:p>
                <a:pPr algn="l">
                  <a:lnSpc>
                    <a:spcPts val="4159"/>
                  </a:lnSpc>
                </a:pPr>
                <a:r>
                  <a:rPr lang="en-US" sz="2700" dirty="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Month 1 - 2</a:t>
                </a:r>
              </a:p>
            </p:txBody>
          </p:sp>
        </p:grpSp>
        <p:grpSp>
          <p:nvGrpSpPr>
            <p:cNvPr id="29" name="Group 66">
              <a:extLst>
                <a:ext uri="{FF2B5EF4-FFF2-40B4-BE49-F238E27FC236}">
                  <a16:creationId xmlns:a16="http://schemas.microsoft.com/office/drawing/2014/main" id="{02D45AFA-05EA-A0DF-9FBC-7B8274A57834}"/>
                </a:ext>
              </a:extLst>
            </p:cNvPr>
            <p:cNvGrpSpPr/>
            <p:nvPr/>
          </p:nvGrpSpPr>
          <p:grpSpPr>
            <a:xfrm>
              <a:off x="9266555" y="6284212"/>
              <a:ext cx="1934845" cy="1171333"/>
              <a:chOff x="0" y="-142875"/>
              <a:chExt cx="19858944" cy="1561778"/>
            </a:xfrm>
          </p:grpSpPr>
          <p:sp>
            <p:nvSpPr>
              <p:cNvPr id="33" name="Freeform 67">
                <a:extLst>
                  <a:ext uri="{FF2B5EF4-FFF2-40B4-BE49-F238E27FC236}">
                    <a16:creationId xmlns:a16="http://schemas.microsoft.com/office/drawing/2014/main" id="{CB9A05C0-1705-6C3E-858A-099E215E4D92}"/>
                  </a:ext>
                </a:extLst>
              </p:cNvPr>
              <p:cNvSpPr/>
              <p:nvPr/>
            </p:nvSpPr>
            <p:spPr>
              <a:xfrm>
                <a:off x="0" y="0"/>
                <a:ext cx="19858944" cy="1418903"/>
              </a:xfrm>
              <a:custGeom>
                <a:avLst/>
                <a:gdLst/>
                <a:ahLst/>
                <a:cxnLst/>
                <a:rect l="l" t="t" r="r" b="b"/>
                <a:pathLst>
                  <a:path w="19858944" h="1418903">
                    <a:moveTo>
                      <a:pt x="0" y="0"/>
                    </a:moveTo>
                    <a:lnTo>
                      <a:pt x="19858944" y="0"/>
                    </a:lnTo>
                    <a:lnTo>
                      <a:pt x="19858944" y="1418903"/>
                    </a:lnTo>
                    <a:lnTo>
                      <a:pt x="0" y="141890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4" name="TextBox 68">
                <a:extLst>
                  <a:ext uri="{FF2B5EF4-FFF2-40B4-BE49-F238E27FC236}">
                    <a16:creationId xmlns:a16="http://schemas.microsoft.com/office/drawing/2014/main" id="{BF83889C-882E-CF98-AAC0-E51D298745A6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19858944" cy="1561778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4158"/>
                  </a:lnSpc>
                </a:pPr>
                <a:r>
                  <a:rPr lang="en-US" sz="270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Phase 2</a:t>
                </a:r>
              </a:p>
              <a:p>
                <a:pPr algn="l">
                  <a:lnSpc>
                    <a:spcPts val="4159"/>
                  </a:lnSpc>
                </a:pPr>
                <a:r>
                  <a:rPr lang="en-US" sz="270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Month 3 - 4</a:t>
                </a:r>
              </a:p>
            </p:txBody>
          </p:sp>
        </p:grpSp>
        <p:grpSp>
          <p:nvGrpSpPr>
            <p:cNvPr id="30" name="Group 69">
              <a:extLst>
                <a:ext uri="{FF2B5EF4-FFF2-40B4-BE49-F238E27FC236}">
                  <a16:creationId xmlns:a16="http://schemas.microsoft.com/office/drawing/2014/main" id="{E793BE21-B587-E09D-95DA-BE009060025A}"/>
                </a:ext>
              </a:extLst>
            </p:cNvPr>
            <p:cNvGrpSpPr/>
            <p:nvPr/>
          </p:nvGrpSpPr>
          <p:grpSpPr>
            <a:xfrm>
              <a:off x="9266555" y="7652023"/>
              <a:ext cx="2239645" cy="1171333"/>
              <a:chOff x="0" y="-142875"/>
              <a:chExt cx="19858944" cy="1561778"/>
            </a:xfrm>
          </p:grpSpPr>
          <p:sp>
            <p:nvSpPr>
              <p:cNvPr id="31" name="Freeform 70">
                <a:extLst>
                  <a:ext uri="{FF2B5EF4-FFF2-40B4-BE49-F238E27FC236}">
                    <a16:creationId xmlns:a16="http://schemas.microsoft.com/office/drawing/2014/main" id="{3D9BC6CD-A5DE-31F4-3CA4-9163FAC0D4FF}"/>
                  </a:ext>
                </a:extLst>
              </p:cNvPr>
              <p:cNvSpPr/>
              <p:nvPr/>
            </p:nvSpPr>
            <p:spPr>
              <a:xfrm>
                <a:off x="0" y="0"/>
                <a:ext cx="19858944" cy="1418903"/>
              </a:xfrm>
              <a:custGeom>
                <a:avLst/>
                <a:gdLst/>
                <a:ahLst/>
                <a:cxnLst/>
                <a:rect l="l" t="t" r="r" b="b"/>
                <a:pathLst>
                  <a:path w="19858944" h="1418903">
                    <a:moveTo>
                      <a:pt x="0" y="0"/>
                    </a:moveTo>
                    <a:lnTo>
                      <a:pt x="19858944" y="0"/>
                    </a:lnTo>
                    <a:lnTo>
                      <a:pt x="19858944" y="1418903"/>
                    </a:lnTo>
                    <a:lnTo>
                      <a:pt x="0" y="141890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zh-CN" altLang="en-US">
                  <a:latin typeface="+mj-lt"/>
                </a:endParaRPr>
              </a:p>
            </p:txBody>
          </p:sp>
          <p:sp>
            <p:nvSpPr>
              <p:cNvPr id="32" name="TextBox 71">
                <a:extLst>
                  <a:ext uri="{FF2B5EF4-FFF2-40B4-BE49-F238E27FC236}">
                    <a16:creationId xmlns:a16="http://schemas.microsoft.com/office/drawing/2014/main" id="{C4BD230E-823D-5AE8-EAB8-706F42FF9B74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16397393" cy="1561778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4158"/>
                  </a:lnSpc>
                </a:pPr>
                <a:r>
                  <a:rPr lang="en-US" sz="2700" dirty="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Phase 3</a:t>
                </a:r>
              </a:p>
              <a:p>
                <a:pPr algn="l">
                  <a:lnSpc>
                    <a:spcPts val="4159"/>
                  </a:lnSpc>
                </a:pPr>
                <a:r>
                  <a:rPr lang="en-US" sz="2700" dirty="0">
                    <a:solidFill>
                      <a:srgbClr val="000000"/>
                    </a:solidFill>
                    <a:latin typeface="+mj-lt"/>
                    <a:ea typeface="Calibri (MS)"/>
                    <a:cs typeface="Calibri (MS)"/>
                    <a:sym typeface="Calibri (MS)"/>
                  </a:rPr>
                  <a:t>Month 5 - 6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345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 w="9525">
          <a:solidFill>
            <a:schemeClr val="accent2">
              <a:alpha val="50000"/>
            </a:schemeClr>
          </a:solidFill>
        </a:ln>
        <a:effectLst>
          <a:outerShdw blurRad="203200" dist="152400" dir="19260000" algn="ctr" rotWithShape="0">
            <a:schemeClr val="accent2">
              <a:alpha val="15000"/>
            </a:schemeClr>
          </a:outerShdw>
        </a:effectLst>
      </a:spPr>
      <a:bodyPr wrap="square" rtlCol="0" anchor="ctr">
        <a:noAutofit/>
      </a:bodyPr>
      <a:lstStyle>
        <a:defPPr algn="l">
          <a:defRPr sz="270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E846E13BC62AA45A538B0AC6BBFBA06" ma:contentTypeVersion="3" ma:contentTypeDescription="新建文档。" ma:contentTypeScope="" ma:versionID="59c1aa30ef9ab0b46006ad318e6e576d">
  <xsd:schema xmlns:xsd="http://www.w3.org/2001/XMLSchema" xmlns:xs="http://www.w3.org/2001/XMLSchema" xmlns:p="http://schemas.microsoft.com/office/2006/metadata/properties" xmlns:ns2="bcdd7e3c-56af-4b5e-8110-ccb0ec63adea" targetNamespace="http://schemas.microsoft.com/office/2006/metadata/properties" ma:root="true" ma:fieldsID="8c4058bf6b47f08bd6abc9110a09996f" ns2:_="">
    <xsd:import namespace="bcdd7e3c-56af-4b5e-8110-ccb0ec63ad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d7e3c-56af-4b5e-8110-ccb0ec63ad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575AFD-EC4D-4E0A-BBC3-A0B04C93C32D}"/>
</file>

<file path=customXml/itemProps2.xml><?xml version="1.0" encoding="utf-8"?>
<ds:datastoreItem xmlns:ds="http://schemas.openxmlformats.org/officeDocument/2006/customXml" ds:itemID="{D7B6918B-D4E2-4381-9088-F6603936D168}"/>
</file>

<file path=customXml/itemProps3.xml><?xml version="1.0" encoding="utf-8"?>
<ds:datastoreItem xmlns:ds="http://schemas.openxmlformats.org/officeDocument/2006/customXml" ds:itemID="{4E4B4BCD-BC8C-4216-8B09-303AD3C4D076}"/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1499</Words>
  <Application>Microsoft Office PowerPoint</Application>
  <PresentationFormat>自定义</PresentationFormat>
  <Paragraphs>338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Wingdings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Readyfoods International Plc</dc:title>
  <cp:lastModifiedBy>HUANG, MINGWEI (PGT)</cp:lastModifiedBy>
  <cp:revision>38</cp:revision>
  <dcterms:created xsi:type="dcterms:W3CDTF">2006-08-16T00:00:00Z</dcterms:created>
  <dcterms:modified xsi:type="dcterms:W3CDTF">2025-05-14T10:26:24Z</dcterms:modified>
  <dc:identifier>DAGmfjEDX2c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0x0101007E846E13BC62AA45A538B0AC6BBFBA06</vt:lpwstr>
  </property>
</Properties>
</file>